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30" r:id="rId5"/>
    <p:sldId id="259" r:id="rId6"/>
    <p:sldId id="260" r:id="rId7"/>
    <p:sldId id="261" r:id="rId8"/>
    <p:sldId id="264" r:id="rId9"/>
    <p:sldId id="265" r:id="rId10"/>
    <p:sldId id="271" r:id="rId11"/>
    <p:sldId id="272" r:id="rId12"/>
    <p:sldId id="324" r:id="rId13"/>
    <p:sldId id="273" r:id="rId14"/>
    <p:sldId id="275" r:id="rId15"/>
    <p:sldId id="276" r:id="rId16"/>
    <p:sldId id="331" r:id="rId17"/>
    <p:sldId id="281" r:id="rId18"/>
    <p:sldId id="282" r:id="rId19"/>
    <p:sldId id="283" r:id="rId20"/>
    <p:sldId id="284" r:id="rId21"/>
    <p:sldId id="325" r:id="rId22"/>
    <p:sldId id="326" r:id="rId23"/>
    <p:sldId id="286" r:id="rId24"/>
    <p:sldId id="287" r:id="rId25"/>
    <p:sldId id="289" r:id="rId26"/>
    <p:sldId id="291" r:id="rId27"/>
    <p:sldId id="293" r:id="rId28"/>
    <p:sldId id="295" r:id="rId29"/>
    <p:sldId id="300" r:id="rId30"/>
    <p:sldId id="301" r:id="rId31"/>
    <p:sldId id="302" r:id="rId32"/>
    <p:sldId id="327" r:id="rId33"/>
    <p:sldId id="305" r:id="rId34"/>
    <p:sldId id="311" r:id="rId35"/>
    <p:sldId id="312" r:id="rId36"/>
    <p:sldId id="318" r:id="rId37"/>
    <p:sldId id="329" r:id="rId38"/>
    <p:sldId id="319" r:id="rId39"/>
    <p:sldId id="328" r:id="rId40"/>
    <p:sldId id="320" r:id="rId41"/>
    <p:sldId id="321" r:id="rId42"/>
    <p:sldId id="322" r:id="rId43"/>
    <p:sldId id="332" r:id="rId44"/>
    <p:sldId id="32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1" d="100"/>
          <a:sy n="61" d="100"/>
        </p:scale>
        <p:origin x="-96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aogiaothong.com.vn/" TargetMode="External"/><Relationship Id="rId2" Type="http://schemas.openxmlformats.org/officeDocument/2006/relationships/hyperlink" Target="http://www.baodongkhoi.com.vn/" TargetMode="External"/><Relationship Id="rId1" Type="http://schemas.openxmlformats.org/officeDocument/2006/relationships/slideLayout" Target="../slideLayouts/slideLayout2.xml"/><Relationship Id="rId5" Type="http://schemas.openxmlformats.org/officeDocument/2006/relationships/hyperlink" Target="http://www.tusachkhoahockythuat.com/" TargetMode="External"/><Relationship Id="rId4" Type="http://schemas.openxmlformats.org/officeDocument/2006/relationships/hyperlink" Target="http://www.vatlieuxaydung.org.v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6484" y="1720327"/>
            <a:ext cx="8915399" cy="1917458"/>
          </a:xfrm>
        </p:spPr>
        <p:txBody>
          <a:bodyPr>
            <a:noAutofit/>
          </a:bodyPr>
          <a:lstStyle/>
          <a:p>
            <a:pPr algn="ctr"/>
            <a:r>
              <a:rPr lang="en-GB" sz="3200" b="1" dirty="0" smtClean="0">
                <a:solidFill>
                  <a:srgbClr val="FF0000"/>
                </a:solidFill>
                <a:latin typeface="Times New Roman" panose="02020603050405020304" pitchFamily="18" charset="0"/>
                <a:cs typeface="Times New Roman" panose="02020603050405020304" pitchFamily="18" charset="0"/>
              </a:rPr>
              <a:t>BÁO CÁO KẾT QUẢ</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GB" sz="3200" dirty="0">
                <a:solidFill>
                  <a:srgbClr val="FF0000"/>
                </a:solidFill>
                <a:latin typeface="Times New Roman" panose="02020603050405020304" pitchFamily="18" charset="0"/>
                <a:cs typeface="Times New Roman" panose="02020603050405020304" pitchFamily="18" charset="0"/>
              </a:rPr>
              <a:t> </a:t>
            </a:r>
            <a:r>
              <a:rPr lang="en-GB" sz="4400" b="1" dirty="0" smtClean="0">
                <a:solidFill>
                  <a:srgbClr val="FF0000"/>
                </a:solidFill>
                <a:latin typeface="Times New Roman" panose="02020603050405020304" pitchFamily="18" charset="0"/>
                <a:cs typeface="Times New Roman" panose="02020603050405020304" pitchFamily="18" charset="0"/>
              </a:rPr>
              <a:t>NGHIÊN </a:t>
            </a:r>
            <a:r>
              <a:rPr lang="en-GB" sz="4400" b="1" dirty="0">
                <a:solidFill>
                  <a:srgbClr val="FF0000"/>
                </a:solidFill>
                <a:latin typeface="Times New Roman" panose="02020603050405020304" pitchFamily="18" charset="0"/>
                <a:cs typeface="Times New Roman" panose="02020603050405020304" pitchFamily="18" charset="0"/>
              </a:rPr>
              <a:t>CỨU KHOA </a:t>
            </a:r>
            <a:r>
              <a:rPr lang="en-GB" sz="4400" b="1" dirty="0" smtClean="0">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48732" y="46501"/>
            <a:ext cx="8291593" cy="1138773"/>
          </a:xfrm>
          <a:prstGeom prst="rect">
            <a:avLst/>
          </a:prstGeom>
          <a:noFill/>
        </p:spPr>
        <p:txBody>
          <a:bodyPr wrap="square" rtlCol="0">
            <a:spAutoFit/>
          </a:bodyPr>
          <a:lstStyle/>
          <a:p>
            <a:pPr algn="ctr"/>
            <a:r>
              <a:rPr lang="en-GB" sz="2400" b="1" dirty="0" smtClean="0">
                <a:solidFill>
                  <a:srgbClr val="0000CC"/>
                </a:solidFill>
                <a:latin typeface="Times New Roman" pitchFamily="18" charset="0"/>
                <a:cs typeface="Times New Roman" pitchFamily="18" charset="0"/>
              </a:rPr>
              <a:t>TRƯỜNG </a:t>
            </a:r>
            <a:r>
              <a:rPr lang="en-GB" sz="2400" b="1" dirty="0">
                <a:solidFill>
                  <a:srgbClr val="0000CC"/>
                </a:solidFill>
                <a:latin typeface="Times New Roman" pitchFamily="18" charset="0"/>
                <a:cs typeface="Times New Roman" pitchFamily="18" charset="0"/>
              </a:rPr>
              <a:t>ĐẠI HỌC THỦ DẦU </a:t>
            </a:r>
            <a:r>
              <a:rPr lang="en-GB" sz="2400" b="1" dirty="0" smtClean="0">
                <a:solidFill>
                  <a:srgbClr val="0000CC"/>
                </a:solidFill>
                <a:latin typeface="Times New Roman" pitchFamily="18" charset="0"/>
                <a:cs typeface="Times New Roman" pitchFamily="18" charset="0"/>
              </a:rPr>
              <a:t>MỘT</a:t>
            </a:r>
          </a:p>
          <a:p>
            <a:pPr algn="ctr"/>
            <a:r>
              <a:rPr lang="en-GB" sz="2400" b="1" dirty="0" smtClean="0">
                <a:solidFill>
                  <a:srgbClr val="0000CC"/>
                </a:solidFill>
                <a:latin typeface="Times New Roman" pitchFamily="18" charset="0"/>
                <a:cs typeface="Times New Roman" pitchFamily="18" charset="0"/>
              </a:rPr>
              <a:t>KHOA KIẾN TRÚC – XÂY DỰNG</a:t>
            </a:r>
            <a:r>
              <a:rPr lang="en-GB" sz="2400" dirty="0" smtClean="0">
                <a:solidFill>
                  <a:srgbClr val="0000CC"/>
                </a:solidFill>
                <a:latin typeface="Times New Roman" pitchFamily="18" charset="0"/>
                <a:cs typeface="Times New Roman" pitchFamily="18" charset="0"/>
              </a:rPr>
              <a:t> </a:t>
            </a:r>
          </a:p>
          <a:p>
            <a:pPr algn="ctr"/>
            <a:endParaRPr lang="en-US" sz="2000" dirty="0">
              <a:solidFill>
                <a:srgbClr val="0000CC"/>
              </a:solidFill>
              <a:latin typeface="Times New Roman" pitchFamily="18" charset="0"/>
              <a:cs typeface="Times New Roman" pitchFamily="18" charset="0"/>
            </a:endParaRPr>
          </a:p>
        </p:txBody>
      </p:sp>
      <p:sp>
        <p:nvSpPr>
          <p:cNvPr id="4" name="TextBox 3"/>
          <p:cNvSpPr txBox="1"/>
          <p:nvPr/>
        </p:nvSpPr>
        <p:spPr>
          <a:xfrm>
            <a:off x="5052412" y="6261307"/>
            <a:ext cx="3595607" cy="738664"/>
          </a:xfrm>
          <a:prstGeom prst="rect">
            <a:avLst/>
          </a:prstGeom>
          <a:noFill/>
        </p:spPr>
        <p:txBody>
          <a:bodyPr wrap="square" rtlCol="0">
            <a:spAutoFit/>
          </a:bodyPr>
          <a:lstStyle/>
          <a:p>
            <a:r>
              <a:rPr lang="en-GB" sz="2400" b="1" dirty="0" err="1">
                <a:solidFill>
                  <a:srgbClr val="C00000"/>
                </a:solidFill>
                <a:latin typeface="Times New Roman" panose="02020603050405020304" pitchFamily="18" charset="0"/>
                <a:cs typeface="Times New Roman" panose="02020603050405020304" pitchFamily="18" charset="0"/>
              </a:rPr>
              <a:t>Năm</a:t>
            </a:r>
            <a:r>
              <a:rPr lang="en-GB" sz="2400" b="1" dirty="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học</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a:solidFill>
                  <a:srgbClr val="C00000"/>
                </a:solidFill>
                <a:latin typeface="Times New Roman" panose="02020603050405020304" pitchFamily="18" charset="0"/>
                <a:cs typeface="Times New Roman" panose="02020603050405020304" pitchFamily="18" charset="0"/>
              </a:rPr>
              <a:t>2016-2017</a:t>
            </a: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endParaRPr>
          </a:p>
        </p:txBody>
      </p:sp>
      <p:sp>
        <p:nvSpPr>
          <p:cNvPr id="6" name="TextBox 5"/>
          <p:cNvSpPr txBox="1"/>
          <p:nvPr/>
        </p:nvSpPr>
        <p:spPr>
          <a:xfrm>
            <a:off x="6245818" y="4773488"/>
            <a:ext cx="4200041" cy="461665"/>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GVTH: TRẦN THỊ VINH</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0294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268" y="754277"/>
            <a:ext cx="8915400" cy="5181573"/>
          </a:xfrm>
        </p:spPr>
        <p:txBody>
          <a:bodyPr/>
          <a:lstStyle/>
          <a:p>
            <a:pPr marL="0" indent="0" algn="ctr">
              <a:buNone/>
            </a:pPr>
            <a:endParaRPr lang="en-US" dirty="0"/>
          </a:p>
          <a:p>
            <a:pPr marL="0" indent="0" algn="ctr">
              <a:buNone/>
            </a:pPr>
            <a:r>
              <a:rPr lang="en-GB" sz="3200" b="1" dirty="0" smtClean="0">
                <a:solidFill>
                  <a:srgbClr val="002060"/>
                </a:solidFill>
                <a:latin typeface="Times New Roman" panose="02020603050405020304" pitchFamily="18" charset="0"/>
                <a:cs typeface="Times New Roman" panose="02020603050405020304" pitchFamily="18" charset="0"/>
              </a:rPr>
              <a:t>CHƯƠNG 1</a:t>
            </a:r>
            <a:r>
              <a:rPr lang="en-GB" sz="2000" b="1" dirty="0" smtClean="0">
                <a:solidFill>
                  <a:srgbClr val="002060"/>
                </a:solidFill>
                <a:latin typeface="Times New Roman" panose="02020603050405020304" pitchFamily="18" charset="0"/>
                <a:cs typeface="Times New Roman" panose="02020603050405020304" pitchFamily="18" charset="0"/>
              </a:rPr>
              <a:t> </a:t>
            </a:r>
          </a:p>
          <a:p>
            <a:pPr marL="0" indent="0" algn="ctr">
              <a:buNone/>
            </a:pPr>
            <a:endParaRPr lang="en-US" sz="2000" dirty="0" smtClean="0">
              <a:solidFill>
                <a:srgbClr val="0000CC"/>
              </a:solidFill>
              <a:latin typeface="Times New Roman" panose="02020603050405020304" pitchFamily="18" charset="0"/>
              <a:cs typeface="Times New Roman" panose="02020603050405020304" pitchFamily="18" charset="0"/>
            </a:endParaRPr>
          </a:p>
          <a:p>
            <a:pPr marL="0" indent="0" algn="ctr">
              <a:buNone/>
            </a:pPr>
            <a:r>
              <a:rPr lang="en-GB" sz="3600" b="1" dirty="0" smtClean="0">
                <a:solidFill>
                  <a:srgbClr val="0000CC"/>
                </a:solidFill>
                <a:latin typeface="Times New Roman" panose="02020603050405020304" pitchFamily="18" charset="0"/>
                <a:cs typeface="Times New Roman" panose="02020603050405020304" pitchFamily="18" charset="0"/>
              </a:rPr>
              <a:t>    TỔNG </a:t>
            </a:r>
            <a:r>
              <a:rPr lang="en-GB" sz="3600" b="1" dirty="0">
                <a:solidFill>
                  <a:srgbClr val="0000CC"/>
                </a:solidFill>
                <a:latin typeface="Times New Roman" panose="02020603050405020304" pitchFamily="18" charset="0"/>
                <a:cs typeface="Times New Roman" panose="02020603050405020304" pitchFamily="18" charset="0"/>
              </a:rPr>
              <a:t>QUAN THỰC TRẠNG TẠI KHU VỰC NGHIÊN CỨU</a:t>
            </a:r>
            <a:endParaRPr lang="en-US" sz="3600" dirty="0">
              <a:solidFill>
                <a:srgbClr val="0000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7378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78" y="139488"/>
            <a:ext cx="11019295" cy="991891"/>
          </a:xfrm>
        </p:spPr>
        <p:txBody>
          <a:bodyPr>
            <a:noAutofit/>
          </a:bodyPr>
          <a:lstStyle/>
          <a:p>
            <a:pPr algn="just"/>
            <a:r>
              <a:rPr lang="en-GB" sz="2800" b="1" dirty="0" smtClean="0">
                <a:solidFill>
                  <a:srgbClr val="002060"/>
                </a:solidFill>
                <a:latin typeface="Times New Roman" panose="02020603050405020304" pitchFamily="18" charset="0"/>
                <a:cs typeface="Times New Roman" panose="02020603050405020304" pitchFamily="18" charset="0"/>
              </a:rPr>
              <a:t>1.1. </a:t>
            </a:r>
            <a:r>
              <a:rPr lang="en-GB" sz="2800" b="1" dirty="0" err="1" smtClean="0">
                <a:solidFill>
                  <a:srgbClr val="002060"/>
                </a:solidFill>
                <a:latin typeface="Times New Roman" panose="02020603050405020304" pitchFamily="18" charset="0"/>
                <a:cs typeface="Times New Roman" panose="02020603050405020304" pitchFamily="18" charset="0"/>
              </a:rPr>
              <a:t>Khảo</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sát</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điều</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kiện</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tự</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nhiên</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kinh</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tế-xã</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hội</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tại</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a:solidFill>
                  <a:srgbClr val="002060"/>
                </a:solidFill>
                <a:latin typeface="Times New Roman" panose="02020603050405020304" pitchFamily="18" charset="0"/>
                <a:cs typeface="Times New Roman" panose="02020603050405020304" pitchFamily="18" charset="0"/>
              </a:rPr>
              <a:t>khu</a:t>
            </a:r>
            <a:r>
              <a:rPr lang="en-GB" sz="2800" b="1" dirty="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vực</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nghiên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cứu</a:t>
            </a:r>
            <a:r>
              <a:rPr lang="en-GB" sz="2800" b="1"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25845" y="1150525"/>
            <a:ext cx="10476854" cy="5358763"/>
          </a:xfrm>
        </p:spPr>
        <p:txBody>
          <a:bodyPr>
            <a:normAutofit fontScale="25000" lnSpcReduction="20000"/>
          </a:bodyPr>
          <a:lstStyle/>
          <a:p>
            <a:pPr marL="0" indent="0">
              <a:lnSpc>
                <a:spcPct val="120000"/>
              </a:lnSpc>
              <a:spcBef>
                <a:spcPts val="600"/>
              </a:spcBef>
              <a:spcAft>
                <a:spcPts val="600"/>
              </a:spcAft>
              <a:buNone/>
            </a:pPr>
            <a:r>
              <a:rPr lang="en-GB" sz="9600" b="1" dirty="0" smtClean="0">
                <a:solidFill>
                  <a:srgbClr val="C00000"/>
                </a:solidFill>
                <a:latin typeface="Times New Roman" panose="02020603050405020304" pitchFamily="18" charset="0"/>
                <a:cs typeface="Times New Roman" panose="02020603050405020304" pitchFamily="18" charset="0"/>
              </a:rPr>
              <a:t>1.1.1. ĐIỀU KIỆN TỰ NHIÊN</a:t>
            </a:r>
          </a:p>
          <a:p>
            <a:pPr marL="0" lvl="3" indent="0">
              <a:lnSpc>
                <a:spcPct val="120000"/>
              </a:lnSpc>
              <a:spcBef>
                <a:spcPts val="600"/>
              </a:spcBef>
              <a:spcAft>
                <a:spcPts val="600"/>
              </a:spcAft>
              <a:buNone/>
            </a:pPr>
            <a:r>
              <a:rPr lang="en-GB" sz="9600" b="1" dirty="0" smtClean="0">
                <a:solidFill>
                  <a:schemeClr val="tx1"/>
                </a:solidFill>
                <a:latin typeface="Times New Roman" panose="02020603050405020304" pitchFamily="18" charset="0"/>
                <a:cs typeface="Times New Roman" panose="02020603050405020304" pitchFamily="18" charset="0"/>
              </a:rPr>
              <a:t> a. </a:t>
            </a:r>
            <a:r>
              <a:rPr lang="en-GB" sz="9600" b="1" dirty="0" err="1" smtClean="0">
                <a:solidFill>
                  <a:schemeClr val="tx1"/>
                </a:solidFill>
                <a:latin typeface="Times New Roman" panose="02020603050405020304" pitchFamily="18" charset="0"/>
                <a:cs typeface="Times New Roman" panose="02020603050405020304" pitchFamily="18" charset="0"/>
              </a:rPr>
              <a:t>Vị</a:t>
            </a:r>
            <a:r>
              <a:rPr lang="en-GB" sz="9600" b="1" dirty="0" smtClean="0">
                <a:solidFill>
                  <a:schemeClr val="tx1"/>
                </a:solidFill>
                <a:latin typeface="Times New Roman" panose="02020603050405020304" pitchFamily="18" charset="0"/>
                <a:cs typeface="Times New Roman" panose="02020603050405020304" pitchFamily="18" charset="0"/>
              </a:rPr>
              <a:t> </a:t>
            </a:r>
            <a:r>
              <a:rPr lang="en-GB" sz="9600" b="1" dirty="0" err="1">
                <a:solidFill>
                  <a:schemeClr val="tx1"/>
                </a:solidFill>
                <a:latin typeface="Times New Roman" panose="02020603050405020304" pitchFamily="18" charset="0"/>
                <a:cs typeface="Times New Roman" panose="02020603050405020304" pitchFamily="18" charset="0"/>
              </a:rPr>
              <a:t>trí</a:t>
            </a:r>
            <a:r>
              <a:rPr lang="en-GB" sz="9600" b="1" dirty="0">
                <a:solidFill>
                  <a:schemeClr val="tx1"/>
                </a:solidFill>
                <a:latin typeface="Times New Roman" panose="02020603050405020304" pitchFamily="18" charset="0"/>
                <a:cs typeface="Times New Roman" panose="02020603050405020304" pitchFamily="18" charset="0"/>
              </a:rPr>
              <a:t> </a:t>
            </a:r>
            <a:r>
              <a:rPr lang="en-GB" sz="9600" b="1" dirty="0" err="1">
                <a:solidFill>
                  <a:schemeClr val="tx1"/>
                </a:solidFill>
                <a:latin typeface="Times New Roman" panose="02020603050405020304" pitchFamily="18" charset="0"/>
                <a:cs typeface="Times New Roman" panose="02020603050405020304" pitchFamily="18" charset="0"/>
              </a:rPr>
              <a:t>địa</a:t>
            </a:r>
            <a:r>
              <a:rPr lang="en-GB" sz="9600" b="1" dirty="0">
                <a:solidFill>
                  <a:schemeClr val="tx1"/>
                </a:solidFill>
                <a:latin typeface="Times New Roman" panose="02020603050405020304" pitchFamily="18" charset="0"/>
                <a:cs typeface="Times New Roman" panose="02020603050405020304" pitchFamily="18" charset="0"/>
              </a:rPr>
              <a:t> </a:t>
            </a:r>
            <a:r>
              <a:rPr lang="en-GB" sz="9600" b="1" dirty="0" err="1">
                <a:solidFill>
                  <a:schemeClr val="tx1"/>
                </a:solidFill>
                <a:latin typeface="Times New Roman" panose="02020603050405020304" pitchFamily="18" charset="0"/>
                <a:cs typeface="Times New Roman" panose="02020603050405020304" pitchFamily="18" charset="0"/>
              </a:rPr>
              <a:t>lý</a:t>
            </a:r>
            <a:r>
              <a:rPr lang="en-GB" sz="9600" b="1" dirty="0" smtClean="0">
                <a:solidFill>
                  <a:schemeClr val="tx1"/>
                </a:solidFill>
                <a:latin typeface="Times New Roman" panose="02020603050405020304" pitchFamily="18" charset="0"/>
                <a:cs typeface="Times New Roman" panose="02020603050405020304" pitchFamily="18" charset="0"/>
              </a:rPr>
              <a:t>:</a:t>
            </a:r>
          </a:p>
          <a:p>
            <a:pPr marL="0" lvl="3" indent="0" algn="just">
              <a:lnSpc>
                <a:spcPct val="120000"/>
              </a:lnSpc>
              <a:spcBef>
                <a:spcPts val="1200"/>
              </a:spcBef>
              <a:spcAft>
                <a:spcPts val="1200"/>
              </a:spcAft>
              <a:buNone/>
            </a:pPr>
            <a:r>
              <a:rPr lang="en-GB" sz="9600" dirty="0">
                <a:solidFill>
                  <a:schemeClr val="tx1"/>
                </a:solidFill>
                <a:latin typeface="Times New Roman" panose="02020603050405020304" pitchFamily="18" charset="0"/>
                <a:cs typeface="Times New Roman" panose="02020603050405020304" pitchFamily="18" charset="0"/>
              </a:rPr>
              <a:t> </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smtClean="0">
                <a:solidFill>
                  <a:schemeClr val="tx1"/>
                </a:solidFill>
                <a:latin typeface="Times New Roman" panose="02020603050405020304" pitchFamily="18" charset="0"/>
                <a:cs typeface="Times New Roman" panose="02020603050405020304" pitchFamily="18" charset="0"/>
              </a:rPr>
              <a:t>Huyện</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Tân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Uyên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nằm</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phía</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Đông</a:t>
            </a:r>
            <a:r>
              <a:rPr lang="en-GB" sz="9600" dirty="0">
                <a:solidFill>
                  <a:schemeClr val="tx1"/>
                </a:solidFill>
                <a:latin typeface="Times New Roman" panose="02020603050405020304" pitchFamily="18" charset="0"/>
                <a:cs typeface="Times New Roman" panose="02020603050405020304" pitchFamily="18" charset="0"/>
              </a:rPr>
              <a:t> Nam </a:t>
            </a:r>
            <a:r>
              <a:rPr lang="en-GB" sz="9600" dirty="0" err="1">
                <a:solidFill>
                  <a:schemeClr val="tx1"/>
                </a:solidFill>
                <a:latin typeface="Times New Roman" panose="02020603050405020304" pitchFamily="18" charset="0"/>
                <a:cs typeface="Times New Roman" panose="02020603050405020304" pitchFamily="18" charset="0"/>
              </a:rPr>
              <a:t>tỉnh</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Bình</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smtClean="0">
                <a:solidFill>
                  <a:schemeClr val="tx1"/>
                </a:solidFill>
                <a:latin typeface="Times New Roman" panose="02020603050405020304" pitchFamily="18" charset="0"/>
                <a:cs typeface="Times New Roman" panose="02020603050405020304" pitchFamily="18" charset="0"/>
              </a:rPr>
              <a:t>Dương</a:t>
            </a:r>
            <a:r>
              <a:rPr lang="en-GB" sz="9600" dirty="0">
                <a:solidFill>
                  <a:schemeClr val="tx1"/>
                </a:solidFill>
                <a:latin typeface="Times New Roman" panose="02020603050405020304" pitchFamily="18" charset="0"/>
                <a:cs typeface="Times New Roman" panose="02020603050405020304" pitchFamily="18" charset="0"/>
              </a:rPr>
              <a:t>:</a:t>
            </a:r>
            <a:r>
              <a:rPr lang="en-GB" sz="9600" dirty="0" smtClean="0">
                <a:solidFill>
                  <a:schemeClr val="tx1"/>
                </a:solidFill>
                <a:latin typeface="Times New Roman" panose="02020603050405020304" pitchFamily="18" charset="0"/>
                <a:cs typeface="Times New Roman" panose="02020603050405020304" pitchFamily="18" charset="0"/>
              </a:rPr>
              <a:t> </a:t>
            </a:r>
          </a:p>
          <a:p>
            <a:pPr marL="511175" lvl="3" indent="-511175" algn="just">
              <a:lnSpc>
                <a:spcPct val="120000"/>
              </a:lnSpc>
              <a:spcBef>
                <a:spcPts val="1200"/>
              </a:spcBef>
              <a:spcAft>
                <a:spcPts val="1200"/>
              </a:spcAft>
              <a:buFont typeface="Arial" pitchFamily="34" charset="0"/>
              <a:buChar char="•"/>
            </a:pPr>
            <a:r>
              <a:rPr lang="en-GB" sz="9600" dirty="0" err="1" smtClean="0">
                <a:solidFill>
                  <a:schemeClr val="tx1"/>
                </a:solidFill>
                <a:latin typeface="Times New Roman" panose="02020603050405020304" pitchFamily="18" charset="0"/>
                <a:cs typeface="Times New Roman" panose="02020603050405020304" pitchFamily="18" charset="0"/>
              </a:rPr>
              <a:t>Hướng</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Bắc</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giáp</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huyện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Phú</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smtClean="0">
                <a:solidFill>
                  <a:schemeClr val="tx1"/>
                </a:solidFill>
                <a:latin typeface="Times New Roman" panose="02020603050405020304" pitchFamily="18" charset="0"/>
                <a:cs typeface="Times New Roman" panose="02020603050405020304" pitchFamily="18" charset="0"/>
              </a:rPr>
              <a:t>Giáo</a:t>
            </a:r>
            <a:r>
              <a:rPr lang="en-GB" sz="9600" dirty="0">
                <a:solidFill>
                  <a:schemeClr val="tx1"/>
                </a:solidFill>
                <a:latin typeface="Times New Roman" panose="02020603050405020304" pitchFamily="18" charset="0"/>
                <a:cs typeface="Times New Roman" panose="02020603050405020304" pitchFamily="18" charset="0"/>
              </a:rPr>
              <a:t>.</a:t>
            </a:r>
            <a:endParaRPr lang="en-GB" sz="9600" dirty="0" smtClean="0">
              <a:solidFill>
                <a:schemeClr val="tx1"/>
              </a:solidFill>
              <a:latin typeface="Times New Roman" panose="02020603050405020304" pitchFamily="18" charset="0"/>
              <a:cs typeface="Times New Roman" panose="02020603050405020304" pitchFamily="18" charset="0"/>
            </a:endParaRPr>
          </a:p>
          <a:p>
            <a:pPr marL="511175" lvl="3" indent="-511175" algn="just">
              <a:lnSpc>
                <a:spcPct val="120000"/>
              </a:lnSpc>
              <a:spcBef>
                <a:spcPts val="1200"/>
              </a:spcBef>
              <a:spcAft>
                <a:spcPts val="1200"/>
              </a:spcAft>
              <a:buFont typeface="Arial" pitchFamily="34" charset="0"/>
              <a:buChar char="•"/>
            </a:pPr>
            <a:r>
              <a:rPr lang="en-GB" sz="9600" dirty="0" err="1" smtClean="0">
                <a:solidFill>
                  <a:schemeClr val="tx1"/>
                </a:solidFill>
                <a:latin typeface="Times New Roman" panose="02020603050405020304" pitchFamily="18" charset="0"/>
                <a:cs typeface="Times New Roman" panose="02020603050405020304" pitchFamily="18" charset="0"/>
              </a:rPr>
              <a:t>Hướng</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Tây</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và</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Tây</a:t>
            </a:r>
            <a:r>
              <a:rPr lang="en-GB" sz="9600" dirty="0">
                <a:solidFill>
                  <a:schemeClr val="tx1"/>
                </a:solidFill>
                <a:latin typeface="Times New Roman" panose="02020603050405020304" pitchFamily="18" charset="0"/>
                <a:cs typeface="Times New Roman" panose="02020603050405020304" pitchFamily="18" charset="0"/>
              </a:rPr>
              <a:t> Nam </a:t>
            </a:r>
            <a:r>
              <a:rPr lang="en-GB" sz="9600" dirty="0" err="1">
                <a:solidFill>
                  <a:schemeClr val="tx1"/>
                </a:solidFill>
                <a:latin typeface="Times New Roman" panose="02020603050405020304" pitchFamily="18" charset="0"/>
                <a:cs typeface="Times New Roman" panose="02020603050405020304" pitchFamily="18" charset="0"/>
              </a:rPr>
              <a:t>giáp</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thành</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phố</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Thủ</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Dầu</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Một</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huyện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Bến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smtClean="0">
                <a:solidFill>
                  <a:schemeClr val="tx1"/>
                </a:solidFill>
                <a:latin typeface="Times New Roman" panose="02020603050405020304" pitchFamily="18" charset="0"/>
                <a:cs typeface="Times New Roman" panose="02020603050405020304" pitchFamily="18" charset="0"/>
              </a:rPr>
              <a:t>Cát</a:t>
            </a:r>
            <a:r>
              <a:rPr lang="en-GB" sz="9600" dirty="0">
                <a:solidFill>
                  <a:schemeClr val="tx1"/>
                </a:solidFill>
                <a:latin typeface="Times New Roman" panose="02020603050405020304" pitchFamily="18" charset="0"/>
                <a:cs typeface="Times New Roman" panose="02020603050405020304" pitchFamily="18" charset="0"/>
              </a:rPr>
              <a:t>.</a:t>
            </a:r>
            <a:endParaRPr lang="en-GB" sz="9600" dirty="0" smtClean="0">
              <a:solidFill>
                <a:schemeClr val="tx1"/>
              </a:solidFill>
              <a:latin typeface="Times New Roman" panose="02020603050405020304" pitchFamily="18" charset="0"/>
              <a:cs typeface="Times New Roman" panose="02020603050405020304" pitchFamily="18" charset="0"/>
            </a:endParaRPr>
          </a:p>
          <a:p>
            <a:pPr marL="573088" lvl="3" indent="-573088" algn="just">
              <a:lnSpc>
                <a:spcPct val="120000"/>
              </a:lnSpc>
              <a:spcBef>
                <a:spcPts val="1200"/>
              </a:spcBef>
              <a:spcAft>
                <a:spcPts val="1200"/>
              </a:spcAft>
              <a:buFont typeface="Arial" pitchFamily="34" charset="0"/>
              <a:buChar char="•"/>
            </a:pPr>
            <a:r>
              <a:rPr lang="en-GB" sz="9600" dirty="0" err="1" smtClean="0">
                <a:solidFill>
                  <a:schemeClr val="tx1"/>
                </a:solidFill>
                <a:latin typeface="Times New Roman" panose="02020603050405020304" pitchFamily="18" charset="0"/>
                <a:cs typeface="Times New Roman" panose="02020603050405020304" pitchFamily="18" charset="0"/>
              </a:rPr>
              <a:t>Hướng</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a:solidFill>
                  <a:schemeClr val="tx1"/>
                </a:solidFill>
                <a:latin typeface="Times New Roman" panose="02020603050405020304" pitchFamily="18" charset="0"/>
                <a:cs typeface="Times New Roman" panose="02020603050405020304" pitchFamily="18" charset="0"/>
              </a:rPr>
              <a:t>Nam </a:t>
            </a:r>
            <a:r>
              <a:rPr lang="en-GB" sz="9600" dirty="0" err="1">
                <a:solidFill>
                  <a:schemeClr val="tx1"/>
                </a:solidFill>
                <a:latin typeface="Times New Roman" panose="02020603050405020304" pitchFamily="18" charset="0"/>
                <a:cs typeface="Times New Roman" panose="02020603050405020304" pitchFamily="18" charset="0"/>
              </a:rPr>
              <a:t>giáp</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huyện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Dĩ</a:t>
            </a:r>
            <a:r>
              <a:rPr lang="en-GB" sz="9600" dirty="0">
                <a:solidFill>
                  <a:schemeClr val="tx1"/>
                </a:solidFill>
                <a:latin typeface="Times New Roman" panose="02020603050405020304" pitchFamily="18" charset="0"/>
                <a:cs typeface="Times New Roman" panose="02020603050405020304" pitchFamily="18" charset="0"/>
              </a:rPr>
              <a:t> An, </a:t>
            </a:r>
            <a:r>
              <a:rPr lang="en-GB" sz="9600" dirty="0" err="1">
                <a:solidFill>
                  <a:schemeClr val="tx1"/>
                </a:solidFill>
                <a:latin typeface="Times New Roman" panose="02020603050405020304" pitchFamily="18" charset="0"/>
                <a:cs typeface="Times New Roman" panose="02020603050405020304" pitchFamily="18" charset="0"/>
              </a:rPr>
              <a:t>Thuận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smtClean="0">
                <a:solidFill>
                  <a:schemeClr val="tx1"/>
                </a:solidFill>
                <a:latin typeface="Times New Roman" panose="02020603050405020304" pitchFamily="18" charset="0"/>
                <a:cs typeface="Times New Roman" panose="02020603050405020304" pitchFamily="18" charset="0"/>
              </a:rPr>
              <a:t>An</a:t>
            </a:r>
            <a:r>
              <a:rPr lang="en-GB" sz="9600" dirty="0">
                <a:solidFill>
                  <a:schemeClr val="tx1"/>
                </a:solidFill>
                <a:latin typeface="Times New Roman" panose="02020603050405020304" pitchFamily="18" charset="0"/>
                <a:cs typeface="Times New Roman" panose="02020603050405020304" pitchFamily="18" charset="0"/>
              </a:rPr>
              <a:t>.</a:t>
            </a:r>
            <a:endParaRPr lang="en-GB" sz="9600" dirty="0" smtClean="0">
              <a:solidFill>
                <a:schemeClr val="tx1"/>
              </a:solidFill>
              <a:latin typeface="Times New Roman" panose="02020603050405020304" pitchFamily="18" charset="0"/>
              <a:cs typeface="Times New Roman" panose="02020603050405020304" pitchFamily="18" charset="0"/>
            </a:endParaRPr>
          </a:p>
          <a:p>
            <a:pPr marL="511175" lvl="3" indent="-511175" algn="just">
              <a:lnSpc>
                <a:spcPct val="120000"/>
              </a:lnSpc>
              <a:spcBef>
                <a:spcPts val="1200"/>
              </a:spcBef>
              <a:spcAft>
                <a:spcPts val="1200"/>
              </a:spcAft>
              <a:buFont typeface="Arial" pitchFamily="34" charset="0"/>
              <a:buChar char="•"/>
            </a:pPr>
            <a:r>
              <a:rPr lang="en-GB" sz="9600" dirty="0" err="1" smtClean="0">
                <a:solidFill>
                  <a:schemeClr val="tx1"/>
                </a:solidFill>
                <a:latin typeface="Times New Roman" panose="02020603050405020304" pitchFamily="18" charset="0"/>
                <a:cs typeface="Times New Roman" panose="02020603050405020304" pitchFamily="18" charset="0"/>
              </a:rPr>
              <a:t>Hướng</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Đông</a:t>
            </a:r>
            <a:r>
              <a:rPr lang="en-GB" sz="9600" dirty="0">
                <a:solidFill>
                  <a:schemeClr val="tx1"/>
                </a:solidFill>
                <a:latin typeface="Times New Roman" panose="02020603050405020304" pitchFamily="18" charset="0"/>
                <a:cs typeface="Times New Roman" panose="02020603050405020304" pitchFamily="18" charset="0"/>
              </a:rPr>
              <a:t> – </a:t>
            </a:r>
            <a:r>
              <a:rPr lang="en-GB" sz="9600" dirty="0" err="1">
                <a:solidFill>
                  <a:schemeClr val="tx1"/>
                </a:solidFill>
                <a:latin typeface="Times New Roman" panose="02020603050405020304" pitchFamily="18" charset="0"/>
                <a:cs typeface="Times New Roman" panose="02020603050405020304" pitchFamily="18" charset="0"/>
              </a:rPr>
              <a:t>Đông</a:t>
            </a:r>
            <a:r>
              <a:rPr lang="en-GB" sz="9600" dirty="0">
                <a:solidFill>
                  <a:schemeClr val="tx1"/>
                </a:solidFill>
                <a:latin typeface="Times New Roman" panose="02020603050405020304" pitchFamily="18" charset="0"/>
                <a:cs typeface="Times New Roman" panose="02020603050405020304" pitchFamily="18" charset="0"/>
              </a:rPr>
              <a:t> Nam </a:t>
            </a:r>
            <a:r>
              <a:rPr lang="en-GB" sz="9600" dirty="0" err="1">
                <a:solidFill>
                  <a:schemeClr val="tx1"/>
                </a:solidFill>
                <a:latin typeface="Times New Roman" panose="02020603050405020304" pitchFamily="18" charset="0"/>
                <a:cs typeface="Times New Roman" panose="02020603050405020304" pitchFamily="18" charset="0"/>
              </a:rPr>
              <a:t>giáp</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huyện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Vĩnh</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Cửu</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thuộc</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thành</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phố</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Biên</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smtClean="0">
                <a:solidFill>
                  <a:schemeClr val="tx1"/>
                </a:solidFill>
                <a:latin typeface="Times New Roman" panose="02020603050405020304" pitchFamily="18" charset="0"/>
                <a:cs typeface="Times New Roman" panose="02020603050405020304" pitchFamily="18" charset="0"/>
              </a:rPr>
              <a:t>Hòa</a:t>
            </a:r>
            <a:r>
              <a:rPr lang="en-GB" sz="9600" dirty="0">
                <a:solidFill>
                  <a:schemeClr val="tx1"/>
                </a:solidFill>
                <a:latin typeface="Times New Roman" panose="02020603050405020304" pitchFamily="18" charset="0"/>
                <a:cs typeface="Times New Roman" panose="02020603050405020304" pitchFamily="18" charset="0"/>
              </a:rPr>
              <a:t>,</a:t>
            </a:r>
            <a:r>
              <a:rPr lang="en-GB" sz="9600" dirty="0" smtClean="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Đồng</a:t>
            </a:r>
            <a:r>
              <a:rPr lang="en-GB" sz="9600" dirty="0">
                <a:solidFill>
                  <a:schemeClr val="tx1"/>
                </a:solidFill>
                <a:latin typeface="Times New Roman" panose="02020603050405020304" pitchFamily="18" charset="0"/>
                <a:cs typeface="Times New Roman" panose="02020603050405020304" pitchFamily="18" charset="0"/>
              </a:rPr>
              <a:t> </a:t>
            </a:r>
            <a:r>
              <a:rPr lang="en-GB" sz="9600" dirty="0" err="1">
                <a:solidFill>
                  <a:schemeClr val="tx1"/>
                </a:solidFill>
                <a:latin typeface="Times New Roman" panose="02020603050405020304" pitchFamily="18" charset="0"/>
                <a:cs typeface="Times New Roman" panose="02020603050405020304" pitchFamily="18" charset="0"/>
              </a:rPr>
              <a:t>Nai</a:t>
            </a:r>
            <a:r>
              <a:rPr lang="en-GB" sz="9600" dirty="0">
                <a:solidFill>
                  <a:schemeClr val="tx1"/>
                </a:solidFill>
                <a:latin typeface="Times New Roman" panose="02020603050405020304" pitchFamily="18" charset="0"/>
                <a:cs typeface="Times New Roman" panose="02020603050405020304" pitchFamily="18" charset="0"/>
              </a:rPr>
              <a:t>. </a:t>
            </a:r>
            <a:endParaRPr lang="en-GB" sz="9600" dirty="0" smtClean="0">
              <a:solidFill>
                <a:schemeClr val="tx1"/>
              </a:solidFill>
              <a:latin typeface="Times New Roman" panose="02020603050405020304" pitchFamily="18" charset="0"/>
              <a:cs typeface="Times New Roman" panose="02020603050405020304" pitchFamily="18" charset="0"/>
            </a:endParaRPr>
          </a:p>
          <a:p>
            <a:pPr marL="0" lvl="3" indent="0" algn="just">
              <a:lnSpc>
                <a:spcPct val="170000"/>
              </a:lnSpc>
              <a:spcBef>
                <a:spcPts val="1200"/>
              </a:spcBef>
              <a:spcAft>
                <a:spcPts val="1200"/>
              </a:spcAft>
              <a:buNone/>
            </a:pPr>
            <a:r>
              <a:rPr lang="en-GB" sz="8000" b="1" dirty="0" smtClean="0">
                <a:solidFill>
                  <a:schemeClr val="tx1"/>
                </a:solidFill>
                <a:latin typeface="Times New Roman" panose="02020603050405020304" pitchFamily="18" charset="0"/>
                <a:cs typeface="Times New Roman" panose="02020603050405020304" pitchFamily="18" charset="0"/>
              </a:rPr>
              <a:t>   </a:t>
            </a:r>
            <a:endParaRPr lang="en-GB" sz="8000" dirty="0" smtClean="0">
              <a:latin typeface="Times New Roman" panose="02020603050405020304" pitchFamily="18" charset="0"/>
              <a:cs typeface="Times New Roman" panose="02020603050405020304" pitchFamily="18" charset="0"/>
            </a:endParaRPr>
          </a:p>
          <a:p>
            <a:pPr marL="0" lvl="3" indent="0">
              <a:buNone/>
            </a:pPr>
            <a:endParaRPr lang="en-US" dirty="0">
              <a:latin typeface="Times New Roman" panose="02020603050405020304" pitchFamily="18" charset="0"/>
              <a:cs typeface="Times New Roman" panose="02020603050405020304" pitchFamily="18" charset="0"/>
            </a:endParaRPr>
          </a:p>
          <a:p>
            <a:pPr marL="0" indent="0">
              <a:buNone/>
            </a:pPr>
            <a:endParaRPr lang="en-GB" b="1" i="1" dirty="0" smtClean="0">
              <a:latin typeface="Times New Roman" panose="02020603050405020304" pitchFamily="18" charset="0"/>
              <a:cs typeface="Times New Roman" panose="02020603050405020304" pitchFamily="18" charset="0"/>
            </a:endParaRPr>
          </a:p>
          <a:p>
            <a:pPr marL="0" indent="0">
              <a:buNone/>
            </a:pPr>
            <a:endParaRPr lang="en-GB" b="1" i="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424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803" y="852410"/>
            <a:ext cx="9717437" cy="3693319"/>
          </a:xfrm>
          <a:prstGeom prst="rect">
            <a:avLst/>
          </a:prstGeom>
          <a:noFill/>
        </p:spPr>
        <p:txBody>
          <a:bodyPr wrap="square" rtlCol="0">
            <a:spAutoFit/>
          </a:bodyPr>
          <a:lstStyle/>
          <a:p>
            <a:pPr marL="0" lvl="3" algn="just"/>
            <a:r>
              <a:rPr lang="en-GB" sz="2400" b="1" dirty="0">
                <a:solidFill>
                  <a:srgbClr val="C00000"/>
                </a:solidFill>
                <a:latin typeface="Times New Roman" panose="02020603050405020304" pitchFamily="18" charset="0"/>
                <a:cs typeface="Times New Roman" panose="02020603050405020304" pitchFamily="18" charset="0"/>
              </a:rPr>
              <a:t>1.1.1. ĐIỀU KIỆN TỰ NHIÊN</a:t>
            </a:r>
          </a:p>
          <a:p>
            <a:pPr marL="0" lvl="3" indent="0" algn="just">
              <a:buNone/>
            </a:pPr>
            <a:endParaRPr lang="en-GB" sz="1600" b="1" dirty="0" smtClean="0">
              <a:latin typeface="Times New Roman" panose="02020603050405020304" pitchFamily="18" charset="0"/>
              <a:cs typeface="Times New Roman" panose="02020603050405020304" pitchFamily="18" charset="0"/>
            </a:endParaRPr>
          </a:p>
          <a:p>
            <a:pPr marL="0" lvl="3" indent="0" algn="just">
              <a:buNone/>
            </a:pPr>
            <a:r>
              <a:rPr lang="en-GB" sz="2400" b="1" dirty="0" smtClean="0">
                <a:latin typeface="Times New Roman" panose="02020603050405020304" pitchFamily="18" charset="0"/>
                <a:cs typeface="Times New Roman" panose="02020603050405020304" pitchFamily="18" charset="0"/>
              </a:rPr>
              <a:t>b. </a:t>
            </a:r>
            <a:r>
              <a:rPr lang="en-GB" sz="2400" b="1" dirty="0" err="1">
                <a:latin typeface="Times New Roman" panose="02020603050405020304" pitchFamily="18" charset="0"/>
                <a:cs typeface="Times New Roman" panose="02020603050405020304" pitchFamily="18" charset="0"/>
              </a:rPr>
              <a:t>Địa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Địa</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huyện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địa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trung</a:t>
            </a:r>
            <a:r>
              <a:rPr lang="en-GB" sz="2400" dirty="0">
                <a:latin typeface="Times New Roman" panose="02020603050405020304" pitchFamily="18" charset="0"/>
                <a:cs typeface="Times New Roman" panose="02020603050405020304" pitchFamily="18" charset="0"/>
              </a:rPr>
              <a:t> du </a:t>
            </a:r>
            <a:r>
              <a:rPr lang="en-GB" sz="2400" dirty="0" err="1">
                <a:latin typeface="Times New Roman" panose="02020603050405020304" pitchFamily="18" charset="0"/>
                <a:cs typeface="Times New Roman" panose="02020603050405020304" pitchFamily="18" charset="0"/>
              </a:rPr>
              <a:t>cao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hướng</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Bắc</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Phía</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Bắc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40 - 50m, </a:t>
            </a:r>
            <a:r>
              <a:rPr lang="en-GB" sz="2400" dirty="0" err="1">
                <a:latin typeface="Times New Roman" panose="02020603050405020304" pitchFamily="18" charset="0"/>
                <a:cs typeface="Times New Roman" panose="02020603050405020304" pitchFamily="18" charset="0"/>
              </a:rPr>
              <a:t>thích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hợp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trồng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rừng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nghiệp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lâu</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năm</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Phía</a:t>
            </a:r>
            <a:r>
              <a:rPr lang="en-GB" sz="2400" dirty="0">
                <a:latin typeface="Times New Roman" panose="02020603050405020304" pitchFamily="18" charset="0"/>
                <a:cs typeface="Times New Roman" panose="02020603050405020304" pitchFamily="18" charset="0"/>
              </a:rPr>
              <a:t> Nam </a:t>
            </a:r>
            <a:r>
              <a:rPr lang="en-GB" sz="2400" dirty="0" err="1">
                <a:latin typeface="Times New Roman" panose="02020603050405020304" pitchFamily="18" charset="0"/>
                <a:cs typeface="Times New Roman" panose="02020603050405020304" pitchFamily="18" charset="0"/>
              </a:rPr>
              <a:t>cao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thấp</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hơn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từ</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20-30m, </a:t>
            </a:r>
            <a:r>
              <a:rPr lang="en-GB" sz="2400" dirty="0" err="1">
                <a:latin typeface="Times New Roman" panose="02020603050405020304" pitchFamily="18" charset="0"/>
                <a:cs typeface="Times New Roman" panose="02020603050405020304" pitchFamily="18" charset="0"/>
              </a:rPr>
              <a:t>đất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bằng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phẳng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bị</a:t>
            </a:r>
            <a:r>
              <a:rPr lang="en-GB" sz="2400" dirty="0">
                <a:latin typeface="Times New Roman" panose="02020603050405020304" pitchFamily="18" charset="0"/>
                <a:cs typeface="Times New Roman" panose="02020603050405020304" pitchFamily="18" charset="0"/>
              </a:rPr>
              <a:t> chia </a:t>
            </a:r>
            <a:r>
              <a:rPr lang="en-GB" sz="2400" dirty="0" err="1">
                <a:latin typeface="Times New Roman" panose="02020603050405020304" pitchFamily="18" charset="0"/>
                <a:cs typeface="Times New Roman" panose="02020603050405020304" pitchFamily="18" charset="0"/>
              </a:rPr>
              <a:t>cắt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tạo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thành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vùng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lợi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xây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dựng</a:t>
            </a:r>
            <a:r>
              <a:rPr lang="en-GB"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1813309" y="4407557"/>
            <a:ext cx="9717437" cy="2400657"/>
          </a:xfrm>
          <a:prstGeom prst="rect">
            <a:avLst/>
          </a:prstGeom>
          <a:noFill/>
        </p:spPr>
        <p:txBody>
          <a:bodyPr wrap="square" rtlCol="0">
            <a:spAutoFit/>
          </a:bodyPr>
          <a:lstStyle/>
          <a:p>
            <a:pPr marL="93663" lvl="3" indent="0" algn="just">
              <a:buNone/>
            </a:pPr>
            <a:r>
              <a:rPr lang="en-GB" sz="2400" b="1" dirty="0">
                <a:latin typeface="Times New Roman" panose="02020603050405020304" pitchFamily="18" charset="0"/>
                <a:cs typeface="Times New Roman" panose="02020603050405020304" pitchFamily="18" charset="0"/>
              </a:rPr>
              <a:t>c</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Tài</a:t>
            </a:r>
            <a:r>
              <a:rPr lang="en-GB" sz="2400" b="1" dirty="0" smtClean="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nguyên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Huyện</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hai</a:t>
            </a:r>
            <a:r>
              <a:rPr lang="en-GB" sz="2400" dirty="0">
                <a:latin typeface="Times New Roman" panose="02020603050405020304" pitchFamily="18" charset="0"/>
                <a:cs typeface="Times New Roman" panose="02020603050405020304" pitchFamily="18" charset="0"/>
              </a:rPr>
              <a:t> con </a:t>
            </a:r>
            <a:r>
              <a:rPr lang="en-GB" sz="2400" dirty="0" err="1">
                <a:latin typeface="Times New Roman" panose="02020603050405020304" pitchFamily="18" charset="0"/>
                <a:cs typeface="Times New Roman" panose="02020603050405020304" pitchFamily="18" charset="0"/>
              </a:rPr>
              <a:t>sông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Bé</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chảy</a:t>
            </a:r>
            <a:r>
              <a:rPr lang="en-GB" sz="2400" dirty="0">
                <a:latin typeface="Times New Roman" panose="02020603050405020304" pitchFamily="18" charset="0"/>
                <a:cs typeface="Times New Roman" panose="02020603050405020304" pitchFamily="18" charset="0"/>
              </a:rPr>
              <a:t> qua. </a:t>
            </a:r>
            <a:r>
              <a:rPr lang="en-GB" sz="2400" dirty="0" err="1">
                <a:latin typeface="Times New Roman" panose="02020603050405020304" pitchFamily="18" charset="0"/>
                <a:cs typeface="Times New Roman" panose="02020603050405020304" pitchFamily="18" charset="0"/>
              </a:rPr>
              <a:t>Ngoài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còn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nhỏ</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Vũng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Gấm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Vĩnh</a:t>
            </a:r>
            <a:r>
              <a:rPr lang="en-GB" sz="2400" dirty="0">
                <a:latin typeface="Times New Roman" panose="02020603050405020304" pitchFamily="18" charset="0"/>
                <a:cs typeface="Times New Roman" panose="02020603050405020304" pitchFamily="18" charset="0"/>
              </a:rPr>
              <a:t> Lai, </a:t>
            </a:r>
            <a:r>
              <a:rPr lang="en-GB" sz="2400" dirty="0" err="1">
                <a:latin typeface="Times New Roman" panose="02020603050405020304" pitchFamily="18" charset="0"/>
                <a:cs typeface="Times New Roman" panose="02020603050405020304" pitchFamily="18" charset="0"/>
              </a:rPr>
              <a:t>rạch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Thạnh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Bến</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Sắn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rạch</a:t>
            </a:r>
            <a:r>
              <a:rPr lang="en-GB" sz="2400" dirty="0" smtClean="0">
                <a:latin typeface="Times New Roman" panose="02020603050405020304" pitchFamily="18" charset="0"/>
                <a:cs typeface="Times New Roman" panose="02020603050405020304" pitchFamily="18" charset="0"/>
              </a:rPr>
              <a:t> Con…</a:t>
            </a:r>
            <a:endParaRPr lang="en-GB" sz="2400" dirty="0">
              <a:latin typeface="Times New Roman" panose="02020603050405020304" pitchFamily="18" charset="0"/>
              <a:cs typeface="Times New Roman" panose="02020603050405020304" pitchFamily="18" charset="0"/>
            </a:endParaRPr>
          </a:p>
          <a:p>
            <a:endParaRPr lang="en-US" dirty="0"/>
          </a:p>
        </p:txBody>
      </p:sp>
      <p:sp>
        <p:nvSpPr>
          <p:cNvPr id="5" name="Title 1"/>
          <p:cNvSpPr txBox="1">
            <a:spLocks/>
          </p:cNvSpPr>
          <p:nvPr/>
        </p:nvSpPr>
        <p:spPr>
          <a:xfrm>
            <a:off x="1069378" y="139488"/>
            <a:ext cx="11019295" cy="991891"/>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2800" b="1" dirty="0" smtClean="0">
                <a:solidFill>
                  <a:srgbClr val="002060"/>
                </a:solidFill>
                <a:latin typeface="Times New Roman" panose="02020603050405020304" pitchFamily="18" charset="0"/>
                <a:cs typeface="Times New Roman" panose="02020603050405020304" pitchFamily="18" charset="0"/>
              </a:rPr>
              <a:t>1.1. </a:t>
            </a:r>
            <a:r>
              <a:rPr lang="en-GB" sz="2800" b="1" dirty="0" err="1" smtClean="0">
                <a:solidFill>
                  <a:srgbClr val="002060"/>
                </a:solidFill>
                <a:latin typeface="Times New Roman" panose="02020603050405020304" pitchFamily="18" charset="0"/>
                <a:cs typeface="Times New Roman" panose="02020603050405020304" pitchFamily="18" charset="0"/>
              </a:rPr>
              <a:t>Khảo</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sát</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điều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kiện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tự</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nhiên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kinh</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tế-xã</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hội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tại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khu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vực</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nghiên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cứu</a:t>
            </a:r>
            <a:r>
              <a:rPr lang="en-GB" sz="2800" b="1"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8325" y="1148755"/>
            <a:ext cx="9856922" cy="6414416"/>
          </a:xfrm>
        </p:spPr>
        <p:txBody>
          <a:bodyPr>
            <a:normAutofit/>
          </a:bodyPr>
          <a:lstStyle/>
          <a:p>
            <a:pPr marL="0" lvl="2" indent="0" algn="just">
              <a:buNone/>
            </a:pPr>
            <a:r>
              <a:rPr lang="en-GB" sz="2400" b="1" dirty="0" smtClean="0">
                <a:solidFill>
                  <a:srgbClr val="C00000"/>
                </a:solidFill>
                <a:latin typeface="Times New Roman" panose="02020603050405020304" pitchFamily="18" charset="0"/>
                <a:cs typeface="Times New Roman" panose="02020603050405020304" pitchFamily="18" charset="0"/>
              </a:rPr>
              <a:t>1.1.2. </a:t>
            </a:r>
            <a:r>
              <a:rPr lang="en-US" sz="2400" b="1" dirty="0" smtClean="0">
                <a:solidFill>
                  <a:srgbClr val="C00000"/>
                </a:solidFill>
                <a:latin typeface="Times New Roman" panose="02020603050405020304" pitchFamily="18" charset="0"/>
                <a:cs typeface="Times New Roman" panose="02020603050405020304" pitchFamily="18" charset="0"/>
              </a:rPr>
              <a:t>ĐIỀU KIỆN KINH TẾ - XÃ HỘI</a:t>
            </a:r>
            <a:endParaRPr lang="en-US" sz="2400" dirty="0">
              <a:solidFill>
                <a:srgbClr val="C00000"/>
              </a:solidFill>
              <a:latin typeface="Times New Roman" panose="02020603050405020304" pitchFamily="18" charset="0"/>
              <a:cs typeface="Times New Roman" panose="02020603050405020304"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Kinh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huyện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Uyên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gian</a:t>
            </a:r>
            <a:r>
              <a:rPr lang="en-GB" sz="2400" dirty="0">
                <a:solidFill>
                  <a:schemeClr val="tx1"/>
                </a:solidFill>
                <a:latin typeface="Times New Roman" panose="02020603050405020304" pitchFamily="18" charset="0"/>
                <a:cs typeface="Times New Roman" panose="02020603050405020304" pitchFamily="18" charset="0"/>
              </a:rPr>
              <a:t> qua </a:t>
            </a:r>
            <a:r>
              <a:rPr lang="en-GB" sz="2400" dirty="0" err="1">
                <a:solidFill>
                  <a:schemeClr val="tx1"/>
                </a:solidFill>
                <a:latin typeface="Times New Roman" panose="02020603050405020304" pitchFamily="18" charset="0"/>
                <a:cs typeface="Times New Roman" panose="02020603050405020304" pitchFamily="18" charset="0"/>
              </a:rPr>
              <a:t>đạt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tăng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trưởng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cao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quy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mô</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kinh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ngày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càng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lớn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Cơ</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cấu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kinh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huyện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từng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chuyển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dịch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đúng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hướng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theo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hướng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tăng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tỷ</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trọng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ngành</a:t>
            </a:r>
            <a:r>
              <a:rPr lang="en-GB" sz="2400" dirty="0">
                <a:solidFill>
                  <a:schemeClr val="tx1"/>
                </a:solidFill>
                <a:latin typeface="Times New Roman" panose="02020603050405020304" pitchFamily="18" charset="0"/>
                <a:cs typeface="Times New Roman" panose="02020603050405020304" pitchFamily="18" charset="0"/>
              </a:rPr>
              <a:t> phi </a:t>
            </a:r>
            <a:r>
              <a:rPr lang="en-GB" sz="2400" dirty="0" err="1">
                <a:solidFill>
                  <a:schemeClr val="tx1"/>
                </a:solidFill>
                <a:latin typeface="Times New Roman" panose="02020603050405020304" pitchFamily="18" charset="0"/>
                <a:cs typeface="Times New Roman" panose="02020603050405020304" pitchFamily="18" charset="0"/>
              </a:rPr>
              <a:t>nông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tỷ</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trọng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ngành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nghiệp</a:t>
            </a:r>
            <a:r>
              <a:rPr lang="en-GB" sz="2400" dirty="0" smtClean="0">
                <a:solidFill>
                  <a:schemeClr val="tx1"/>
                </a:solidFill>
                <a:latin typeface="Times New Roman" panose="02020603050405020304" pitchFamily="18" charset="0"/>
                <a:cs typeface="Times New Roman" panose="02020603050405020304" pitchFamily="18" charset="0"/>
              </a:rPr>
              <a:t>.</a:t>
            </a:r>
          </a:p>
          <a:p>
            <a:pPr marL="342900" lvl="3" indent="-342900" algn="just">
              <a:lnSpc>
                <a:spcPct val="150000"/>
              </a:lnSpc>
            </a:pP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Tân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Uyên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nằm</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trung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tâm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vùng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kinh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trọng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điểm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phía</a:t>
            </a:r>
            <a:r>
              <a:rPr lang="en-GB" sz="2400" dirty="0">
                <a:solidFill>
                  <a:schemeClr val="tx1"/>
                </a:solidFill>
                <a:latin typeface="Times New Roman" panose="02020603050405020304" pitchFamily="18" charset="0"/>
                <a:cs typeface="Times New Roman" panose="02020603050405020304" pitchFamily="18" charset="0"/>
              </a:rPr>
              <a:t> Nam,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vị</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thuận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lợi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để</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phát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triển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nghiệp</a:t>
            </a:r>
            <a:r>
              <a:rPr lang="en-GB" sz="2400" dirty="0">
                <a:solidFill>
                  <a:schemeClr val="tx1"/>
                </a:solidFill>
                <a:latin typeface="Times New Roman" panose="02020603050405020304" pitchFamily="18" charset="0"/>
                <a:cs typeface="Times New Roman" panose="02020603050405020304" pitchFamily="18" charset="0"/>
              </a:rPr>
              <a:t> - </a:t>
            </a:r>
            <a:r>
              <a:rPr lang="en-GB" sz="2400" dirty="0" err="1">
                <a:solidFill>
                  <a:schemeClr val="tx1"/>
                </a:solidFill>
                <a:latin typeface="Times New Roman" panose="02020603050405020304" pitchFamily="18" charset="0"/>
                <a:cs typeface="Times New Roman" panose="02020603050405020304" pitchFamily="18" charset="0"/>
              </a:rPr>
              <a:t>nằm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phát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triển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đô</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thị</a:t>
            </a:r>
            <a:r>
              <a:rPr lang="en-GB" sz="2400" dirty="0">
                <a:solidFill>
                  <a:schemeClr val="tx1"/>
                </a:solidFill>
                <a:latin typeface="Times New Roman" panose="02020603050405020304" pitchFamily="18" charset="0"/>
                <a:cs typeface="Times New Roman" panose="02020603050405020304" pitchFamily="18" charset="0"/>
              </a:rPr>
              <a:t> -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nghiệp</a:t>
            </a:r>
            <a:r>
              <a:rPr lang="en-GB" sz="2400" dirty="0">
                <a:solidFill>
                  <a:schemeClr val="tx1"/>
                </a:solidFill>
                <a:latin typeface="Times New Roman" panose="02020603050405020304" pitchFamily="18" charset="0"/>
                <a:cs typeface="Times New Roman" panose="02020603050405020304" pitchFamily="18" charset="0"/>
              </a:rPr>
              <a:t> – </a:t>
            </a:r>
            <a:r>
              <a:rPr lang="en-GB" sz="2400" dirty="0" err="1">
                <a:solidFill>
                  <a:schemeClr val="tx1"/>
                </a:solidFill>
                <a:latin typeface="Times New Roman" panose="02020603050405020304" pitchFamily="18" charset="0"/>
                <a:cs typeface="Times New Roman" panose="02020603050405020304" pitchFamily="18" charset="0"/>
              </a:rPr>
              <a:t>dịch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vụ</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vùng</a:t>
            </a:r>
            <a:r>
              <a:rPr lang="en-GB" sz="24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endParaRPr lang="en-GB" sz="6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GB" sz="1600" dirty="0" smtClean="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069378" y="139488"/>
            <a:ext cx="11019295" cy="991891"/>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2800" b="1" dirty="0" smtClean="0">
                <a:solidFill>
                  <a:srgbClr val="002060"/>
                </a:solidFill>
                <a:latin typeface="Times New Roman" panose="02020603050405020304" pitchFamily="18" charset="0"/>
                <a:cs typeface="Times New Roman" panose="02020603050405020304" pitchFamily="18" charset="0"/>
              </a:rPr>
              <a:t>1.1. </a:t>
            </a:r>
            <a:r>
              <a:rPr lang="en-GB" sz="2800" b="1" dirty="0" err="1" smtClean="0">
                <a:solidFill>
                  <a:srgbClr val="002060"/>
                </a:solidFill>
                <a:latin typeface="Times New Roman" panose="02020603050405020304" pitchFamily="18" charset="0"/>
                <a:cs typeface="Times New Roman" panose="02020603050405020304" pitchFamily="18" charset="0"/>
              </a:rPr>
              <a:t>Khảo</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sát</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điều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kiện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tự</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nhiên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kinh</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tế</a:t>
            </a:r>
            <a:r>
              <a:rPr lang="en-GB" sz="2800" b="1" dirty="0" err="1">
                <a:solidFill>
                  <a:srgbClr val="002060"/>
                </a:solidFill>
                <a:latin typeface="Times New Roman" panose="02020603050405020304" pitchFamily="18" charset="0"/>
                <a:cs typeface="Times New Roman" panose="02020603050405020304" pitchFamily="18" charset="0"/>
              </a:rPr>
              <a:t>-</a:t>
            </a:r>
            <a:r>
              <a:rPr lang="en-GB" sz="2800" b="1" dirty="0" err="1" smtClean="0">
                <a:solidFill>
                  <a:srgbClr val="002060"/>
                </a:solidFill>
                <a:latin typeface="Times New Roman" panose="02020603050405020304" pitchFamily="18" charset="0"/>
                <a:cs typeface="Times New Roman" panose="02020603050405020304" pitchFamily="18" charset="0"/>
              </a:rPr>
              <a:t>xã</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hội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tại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khu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vực</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nghiên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cứu</a:t>
            </a:r>
            <a:r>
              <a:rPr lang="en-GB" sz="2800" b="1"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6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49172" y="2071024"/>
            <a:ext cx="8915400" cy="4410457"/>
          </a:xfrm>
        </p:spPr>
        <p:txBody>
          <a:bodyPr/>
          <a:lstStyle/>
          <a:p>
            <a:endParaRPr lang="en-US"/>
          </a:p>
        </p:txBody>
      </p:sp>
      <p:pic>
        <p:nvPicPr>
          <p:cNvPr id="6" name="Picture 5" descr="C:\Users\USER\Desktop\ban-do-tan-uyen-binh-duo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85" y="0"/>
            <a:ext cx="12052515" cy="6857999"/>
          </a:xfrm>
          <a:prstGeom prst="rect">
            <a:avLst/>
          </a:prstGeom>
          <a:noFill/>
          <a:ln>
            <a:noFill/>
          </a:ln>
        </p:spPr>
      </p:pic>
    </p:spTree>
    <p:extLst>
      <p:ext uri="{BB962C8B-B14F-4D97-AF65-F5344CB8AC3E}">
        <p14:creationId xmlns:p14="http://schemas.microsoft.com/office/powerpoint/2010/main" val="342279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828" y="469130"/>
            <a:ext cx="10306370" cy="801725"/>
          </a:xfrm>
        </p:spPr>
        <p:txBody>
          <a:bodyPr>
            <a:normAutofit fontScale="90000"/>
          </a:bodyPr>
          <a:lstStyle/>
          <a:p>
            <a:r>
              <a:rPr lang="en-GB" sz="3100" b="1" dirty="0" smtClean="0">
                <a:solidFill>
                  <a:srgbClr val="002060"/>
                </a:solidFill>
                <a:latin typeface="Times New Roman" panose="02020603050405020304" pitchFamily="18" charset="0"/>
                <a:cs typeface="Times New Roman" panose="02020603050405020304" pitchFamily="18" charset="0"/>
              </a:rPr>
              <a:t>1.2. </a:t>
            </a:r>
            <a:r>
              <a:rPr lang="en-GB" sz="3100" b="1" dirty="0" err="1" smtClean="0">
                <a:solidFill>
                  <a:srgbClr val="002060"/>
                </a:solidFill>
                <a:latin typeface="Times New Roman" panose="02020603050405020304" pitchFamily="18" charset="0"/>
                <a:cs typeface="Times New Roman" panose="02020603050405020304" pitchFamily="18" charset="0"/>
              </a:rPr>
              <a:t>Hiện</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trạng</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sử</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dụng</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nước</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trộn</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bê</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tông</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trong</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khu</a:t>
            </a:r>
            <a:r>
              <a:rPr lang="en-GB" sz="3100" b="1" dirty="0" smtClean="0">
                <a:solidFill>
                  <a:srgbClr val="002060"/>
                </a:solidFill>
                <a:latin typeface="Times New Roman" panose="02020603050405020304" pitchFamily="18" charset="0"/>
                <a:cs typeface="Times New Roman" panose="02020603050405020304" pitchFamily="18" charset="0"/>
              </a:rPr>
              <a:t> </a:t>
            </a:r>
            <a:r>
              <a:rPr lang="en-GB" sz="3100" b="1" dirty="0" err="1" smtClean="0">
                <a:solidFill>
                  <a:srgbClr val="002060"/>
                </a:solidFill>
                <a:latin typeface="Times New Roman" panose="02020603050405020304" pitchFamily="18" charset="0"/>
                <a:cs typeface="Times New Roman" panose="02020603050405020304" pitchFamily="18" charset="0"/>
              </a:rPr>
              <a:t>vực</a:t>
            </a:r>
            <a:r>
              <a:rPr lang="en-GB" sz="3100" b="1" dirty="0" smtClean="0">
                <a:solidFill>
                  <a:srgbClr val="00206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20312" y="1410344"/>
            <a:ext cx="9748434" cy="4375557"/>
          </a:xfrm>
          <a:prstGeom prst="rect">
            <a:avLst/>
          </a:prstGeom>
          <a:noFill/>
        </p:spPr>
        <p:txBody>
          <a:bodyPr wrap="square" rtlCol="0">
            <a:spAutoFit/>
          </a:bodyPr>
          <a:lstStyle/>
          <a:p>
            <a:pPr marL="342900" indent="-342900" algn="just">
              <a:lnSpc>
                <a:spcPct val="150000"/>
              </a:lnSpc>
              <a:spcBef>
                <a:spcPts val="1000"/>
              </a:spcBef>
              <a:buClr>
                <a:schemeClr val="accent1"/>
              </a:buClr>
              <a:buFont typeface="Wingdings 3" charset="2"/>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Qua khảo sát thực tế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sử dụng nguồn nước cho xây 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cứu</a:t>
            </a:r>
            <a:r>
              <a:rPr lang="vi-VN"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dùng để xây dựng được lấy từ nước giếng ở các độ sâu khác nhau, nhà máy cấp nước, nước sông, kênh</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rạch ...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1000"/>
              </a:spcBef>
              <a:buClr>
                <a:schemeClr val="accent1"/>
              </a:buClr>
              <a:buFont typeface="Wingdings 3" charset="2"/>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Các </a:t>
            </a:r>
            <a:r>
              <a:rPr lang="vi-VN" sz="2400" dirty="0">
                <a:latin typeface="Times New Roman" panose="02020603050405020304" pitchFamily="18" charset="0"/>
                <a:cs typeface="Times New Roman" panose="02020603050405020304" pitchFamily="18" charset="0"/>
              </a:rPr>
              <a:t>nguồn nước này là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hỉ được kiểm tra bởi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vi-VN" sz="2400" dirty="0">
                <a:latin typeface="Times New Roman" panose="02020603050405020304" pitchFamily="18" charset="0"/>
                <a:cs typeface="Times New Roman" panose="02020603050405020304" pitchFamily="18" charset="0"/>
              </a:rPr>
              <a:t>, theo kinh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kiểm tra thông qua các thiết bị phòng thí nghiệm hoặc phân tích hóa học </a:t>
            </a:r>
            <a:r>
              <a:rPr lang="vi-VN" sz="2400" dirty="0" smtClean="0">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658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1828" y="422640"/>
            <a:ext cx="10306370" cy="801725"/>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700" b="1" dirty="0" smtClean="0">
                <a:solidFill>
                  <a:srgbClr val="002060"/>
                </a:solidFill>
                <a:latin typeface="Times New Roman" panose="02020603050405020304" pitchFamily="18" charset="0"/>
                <a:cs typeface="Times New Roman" panose="02020603050405020304" pitchFamily="18" charset="0"/>
              </a:rPr>
              <a:t>1.2. </a:t>
            </a:r>
            <a:r>
              <a:rPr lang="en-GB" sz="3700" b="1" dirty="0" err="1" smtClean="0">
                <a:solidFill>
                  <a:srgbClr val="002060"/>
                </a:solidFill>
                <a:latin typeface="Times New Roman" panose="02020603050405020304" pitchFamily="18" charset="0"/>
                <a:cs typeface="Times New Roman" panose="02020603050405020304" pitchFamily="18" charset="0"/>
              </a:rPr>
              <a:t>Hiện</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trạng</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sử</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dụng</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nước</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trộn</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bê</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tông</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trong</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khu</a:t>
            </a:r>
            <a:r>
              <a:rPr lang="en-GB" sz="3700" b="1" dirty="0" smtClean="0">
                <a:solidFill>
                  <a:srgbClr val="002060"/>
                </a:solidFill>
                <a:latin typeface="Times New Roman" panose="02020603050405020304" pitchFamily="18" charset="0"/>
                <a:cs typeface="Times New Roman" panose="02020603050405020304" pitchFamily="18" charset="0"/>
              </a:rPr>
              <a:t> </a:t>
            </a:r>
            <a:r>
              <a:rPr lang="en-GB" sz="3700" b="1" dirty="0" err="1" smtClean="0">
                <a:solidFill>
                  <a:srgbClr val="002060"/>
                </a:solidFill>
                <a:latin typeface="Times New Roman" panose="02020603050405020304" pitchFamily="18" charset="0"/>
                <a:cs typeface="Times New Roman" panose="02020603050405020304" pitchFamily="18" charset="0"/>
              </a:rPr>
              <a:t>vực</a:t>
            </a:r>
            <a:r>
              <a:rPr lang="en-GB" sz="3700" b="1" dirty="0" smtClean="0">
                <a:solidFill>
                  <a:srgbClr val="00206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Content Placeholder 4"/>
          <p:cNvSpPr txBox="1">
            <a:spLocks noGrp="1"/>
          </p:cNvSpPr>
          <p:nvPr>
            <p:ph idx="1"/>
          </p:nvPr>
        </p:nvSpPr>
        <p:spPr>
          <a:xfrm>
            <a:off x="1766806" y="1281199"/>
            <a:ext cx="9474334" cy="4098558"/>
          </a:xfrm>
          <a:prstGeom prst="rect">
            <a:avLst/>
          </a:prstGeom>
          <a:noFill/>
        </p:spPr>
        <p:txBody>
          <a:bodyPr vert="horz" wrap="square" lIns="91440" tIns="45720" rIns="91440" bIns="45720" rtlCol="0">
            <a:spAutoFit/>
          </a:bodyPr>
          <a:lstStyle/>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itchFamily="18" charset="0"/>
                <a:cs typeface="Times New Roman" pitchFamily="18" charset="0"/>
              </a:rPr>
              <a:t>Dựa trên một cuộc khảo sát vào tháng 2 năm 2017, 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rằng</a:t>
            </a:r>
            <a:r>
              <a:rPr lang="vi-VN" sz="2400" dirty="0">
                <a:solidFill>
                  <a:schemeClr val="tx1"/>
                </a:solidFill>
                <a:latin typeface="Times New Roman" pitchFamily="18" charset="0"/>
                <a:cs typeface="Times New Roman" pitchFamily="18" charset="0"/>
              </a:rPr>
              <a:t> trong 07 </a:t>
            </a:r>
            <a:r>
              <a:rPr lang="en-US" sz="2400" dirty="0" err="1" smtClean="0">
                <a:solidFill>
                  <a:schemeClr val="tx1"/>
                </a:solidFill>
                <a:latin typeface="Times New Roman" panose="02020603050405020304" pitchFamily="18" charset="0"/>
                <a:cs typeface="Times New Roman" panose="02020603050405020304" pitchFamily="18" charset="0"/>
              </a:rPr>
              <a:t>địa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điểm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itchFamily="18" charset="0"/>
                <a:cs typeface="Times New Roman" pitchFamily="18" charset="0"/>
              </a:rPr>
              <a:t>xây dựng </a:t>
            </a:r>
            <a:r>
              <a:rPr lang="en-US" sz="2400" dirty="0">
                <a:solidFill>
                  <a:schemeClr val="tx1"/>
                </a:solidFill>
                <a:latin typeface="Times New Roman" panose="02020603050405020304" pitchFamily="18" charset="0"/>
                <a:cs typeface="Times New Roman" panose="02020603050405020304" pitchFamily="18" charset="0"/>
              </a:rPr>
              <a:t>ở</a:t>
            </a:r>
            <a:r>
              <a:rPr lang="vi-VN" sz="2400" dirty="0">
                <a:solidFill>
                  <a:schemeClr val="tx1"/>
                </a:solidFill>
                <a:latin typeface="Times New Roman" pitchFamily="18" charset="0"/>
                <a:cs typeface="Times New Roman" pitchFamily="18" charset="0"/>
              </a:rPr>
              <a:t> phường Khánh Bình, có 4 </a:t>
            </a:r>
            <a:r>
              <a:rPr lang="en-US" sz="2400" dirty="0" err="1">
                <a:solidFill>
                  <a:schemeClr val="tx1"/>
                </a:solidFill>
                <a:latin typeface="Times New Roman" panose="02020603050405020304" pitchFamily="18" charset="0"/>
                <a:cs typeface="Times New Roman" panose="02020603050405020304" pitchFamily="18" charset="0"/>
              </a:rPr>
              <a:t>địa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itchFamily="18" charset="0"/>
                <a:cs typeface="Times New Roman" pitchFamily="18" charset="0"/>
              </a:rPr>
              <a:t>sử dụng </a:t>
            </a:r>
            <a:r>
              <a:rPr lang="en-US" sz="2400" dirty="0" err="1" smtClean="0">
                <a:solidFill>
                  <a:schemeClr val="tx1"/>
                </a:solidFill>
                <a:latin typeface="Times New Roman" pitchFamily="18" charset="0"/>
                <a:cs typeface="Times New Roman" pitchFamily="18" charset="0"/>
              </a:rPr>
              <a:t>nguồn</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nước </a:t>
            </a:r>
            <a:r>
              <a:rPr lang="vi-VN" sz="2400" dirty="0">
                <a:solidFill>
                  <a:schemeClr val="tx1"/>
                </a:solidFill>
                <a:latin typeface="Times New Roman" pitchFamily="18" charset="0"/>
                <a:cs typeface="Times New Roman" pitchFamily="18" charset="0"/>
              </a:rPr>
              <a:t>giếng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khoan</a:t>
            </a:r>
            <a:r>
              <a:rPr lang="vi-VN" sz="2400" dirty="0">
                <a:solidFill>
                  <a:schemeClr val="tx1"/>
                </a:solidFill>
                <a:latin typeface="Times New Roman" pitchFamily="18" charset="0"/>
                <a:cs typeface="Times New Roman" pitchFamily="18" charset="0"/>
              </a:rPr>
              <a:t> và 3 địa điểm sử dụng nguồn nước </a:t>
            </a:r>
            <a:r>
              <a:rPr lang="en-US" sz="2400" dirty="0" err="1">
                <a:solidFill>
                  <a:schemeClr val="tx1"/>
                </a:solidFill>
                <a:latin typeface="Times New Roman" panose="02020603050405020304" pitchFamily="18" charset="0"/>
                <a:cs typeface="Times New Roman" panose="02020603050405020304" pitchFamily="18" charset="0"/>
              </a:rPr>
              <a:t>máy</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a:t>
            </a:r>
            <a:r>
              <a:rPr lang="en-US" sz="2400" dirty="0" err="1">
                <a:solidFill>
                  <a:schemeClr val="tx1"/>
                </a:solidFill>
                <a:latin typeface="Times New Roman" panose="02020603050405020304" pitchFamily="18" charset="0"/>
                <a:cs typeface="Times New Roman" panose="02020603050405020304" pitchFamily="18" charset="0"/>
              </a:rPr>
              <a:t>rên</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itchFamily="18" charset="0"/>
                <a:cs typeface="Times New Roman" pitchFamily="18" charset="0"/>
              </a:rPr>
              <a:t>khu vực xung quanh </a:t>
            </a:r>
            <a:r>
              <a:rPr lang="en-US" sz="2400" dirty="0" err="1">
                <a:solidFill>
                  <a:schemeClr val="tx1"/>
                </a:solidFill>
                <a:latin typeface="Times New Roman" panose="02020603050405020304" pitchFamily="18" charset="0"/>
                <a:cs typeface="Times New Roman" panose="02020603050405020304" pitchFamily="18" charset="0"/>
              </a:rPr>
              <a:t>rạch</a:t>
            </a:r>
            <a:r>
              <a:rPr lang="vi-VN" sz="2400" dirty="0">
                <a:solidFill>
                  <a:schemeClr val="tx1"/>
                </a:solidFill>
                <a:latin typeface="Times New Roman" panose="02020603050405020304" pitchFamily="18" charset="0"/>
                <a:cs typeface="Times New Roman" panose="02020603050405020304" pitchFamily="18" charset="0"/>
              </a:rPr>
              <a:t> Th</a:t>
            </a:r>
            <a:r>
              <a:rPr lang="en-US" sz="2400" dirty="0" err="1">
                <a:solidFill>
                  <a:schemeClr val="tx1"/>
                </a:solidFill>
                <a:latin typeface="Times New Roman" panose="02020603050405020304" pitchFamily="18" charset="0"/>
                <a:cs typeface="Times New Roman" panose="02020603050405020304" pitchFamily="18" charset="0"/>
              </a:rPr>
              <a:t>ạnh</a:t>
            </a:r>
            <a:r>
              <a:rPr lang="vi-VN" sz="2400" dirty="0">
                <a:solidFill>
                  <a:schemeClr val="tx1"/>
                </a:solidFill>
                <a:latin typeface="Times New Roman" panose="02020603050405020304" pitchFamily="18" charset="0"/>
                <a:cs typeface="Times New Roman" panose="02020603050405020304" pitchFamily="18" charset="0"/>
              </a:rPr>
              <a:t> Phước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rạch</a:t>
            </a:r>
            <a:r>
              <a:rPr lang="vi-VN" sz="2400" dirty="0">
                <a:solidFill>
                  <a:schemeClr val="tx1"/>
                </a:solidFill>
                <a:latin typeface="Times New Roman" pitchFamily="18" charset="0"/>
                <a:cs typeface="Times New Roman" pitchFamily="18" charset="0"/>
              </a:rPr>
              <a:t> Bến S</a:t>
            </a:r>
            <a:r>
              <a:rPr lang="en-US" sz="2400" dirty="0">
                <a:solidFill>
                  <a:schemeClr val="tx1"/>
                </a:solidFill>
                <a:latin typeface="Times New Roman" panose="02020603050405020304" pitchFamily="18" charset="0"/>
                <a:cs typeface="Times New Roman" panose="02020603050405020304" pitchFamily="18" charset="0"/>
              </a:rPr>
              <a:t>ắ</a:t>
            </a:r>
            <a:r>
              <a:rPr lang="vi-VN" sz="2400" dirty="0">
                <a:solidFill>
                  <a:schemeClr val="tx1"/>
                </a:solidFill>
                <a:latin typeface="Times New Roman" pitchFamily="18" charset="0"/>
                <a:cs typeface="Times New Roman" pitchFamily="18" charset="0"/>
              </a:rPr>
              <a:t>n và </a:t>
            </a:r>
            <a:r>
              <a:rPr lang="en-US" sz="2400" dirty="0" err="1">
                <a:solidFill>
                  <a:schemeClr val="tx1"/>
                </a:solidFill>
                <a:latin typeface="Times New Roman" panose="02020603050405020304" pitchFamily="18" charset="0"/>
                <a:cs typeface="Times New Roman" panose="02020603050405020304" pitchFamily="18" charset="0"/>
              </a:rPr>
              <a:t>rạch</a:t>
            </a:r>
            <a:r>
              <a:rPr lang="vi-VN" sz="2400" dirty="0">
                <a:solidFill>
                  <a:schemeClr val="tx1"/>
                </a:solidFill>
                <a:latin typeface="Times New Roman" pitchFamily="18" charset="0"/>
                <a:cs typeface="Times New Roman" pitchFamily="18" charset="0"/>
              </a:rPr>
              <a:t> Con, </a:t>
            </a:r>
            <a:r>
              <a:rPr lang="vi-VN" sz="2400" dirty="0" smtClean="0">
                <a:solidFill>
                  <a:schemeClr val="tx1"/>
                </a:solidFill>
                <a:latin typeface="Times New Roman" pitchFamily="18" charset="0"/>
                <a:cs typeface="Times New Roman" pitchFamily="18" charset="0"/>
              </a:rPr>
              <a:t>tôi </a:t>
            </a:r>
            <a:r>
              <a:rPr lang="vi-VN" sz="2400" dirty="0">
                <a:solidFill>
                  <a:schemeClr val="tx1"/>
                </a:solidFill>
                <a:latin typeface="Times New Roman" pitchFamily="18" charset="0"/>
                <a:cs typeface="Times New Roman" pitchFamily="18" charset="0"/>
              </a:rPr>
              <a:t>thấy người dân sử dụng nước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rạch</a:t>
            </a:r>
            <a:r>
              <a:rPr lang="vi-VN" sz="2400" dirty="0">
                <a:solidFill>
                  <a:schemeClr val="tx1"/>
                </a:solidFill>
                <a:latin typeface="Times New Roman" pitchFamily="18" charset="0"/>
                <a:cs typeface="Times New Roman" pitchFamily="18" charset="0"/>
              </a:rPr>
              <a:t> và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giếng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khoan</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để sử dụng trong sinh hoạt và xây dựng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itchFamily="18" charset="0"/>
                <a:cs typeface="Times New Roman" pitchFamily="18" charset="0"/>
              </a:rPr>
              <a:t>nhiều</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hơn </a:t>
            </a:r>
            <a:r>
              <a:rPr lang="vi-VN" sz="2400" dirty="0" smtClean="0">
                <a:solidFill>
                  <a:schemeClr val="tx1"/>
                </a:solidFill>
                <a:latin typeface="Times New Roman" pitchFamily="18" charset="0"/>
                <a:cs typeface="Times New Roman" pitchFamily="18" charset="0"/>
              </a:rPr>
              <a:t>so </a:t>
            </a:r>
            <a:r>
              <a:rPr lang="vi-VN" sz="2400" dirty="0">
                <a:solidFill>
                  <a:schemeClr val="tx1"/>
                </a:solidFill>
                <a:latin typeface="Times New Roman" pitchFamily="18" charset="0"/>
                <a:cs typeface="Times New Roman" pitchFamily="18" charset="0"/>
              </a:rPr>
              <a:t>với nước máy do nhà nước cung cấp.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08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579" y="75350"/>
            <a:ext cx="8911687" cy="1280890"/>
          </a:xfrm>
        </p:spPr>
        <p:txBody>
          <a:bodyPr>
            <a:normAutofit/>
          </a:bodyPr>
          <a:lstStyle/>
          <a:p>
            <a:pPr algn="ctr"/>
            <a:r>
              <a:rPr lang="en-US" sz="2600" b="1" dirty="0" err="1" smtClean="0">
                <a:solidFill>
                  <a:srgbClr val="C00000"/>
                </a:solidFill>
                <a:latin typeface="Times New Roman" pitchFamily="18" charset="0"/>
                <a:cs typeface="Times New Roman" pitchFamily="18" charset="0"/>
              </a:rPr>
              <a:t>Hình</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ảnh</a:t>
            </a:r>
            <a:r>
              <a:rPr lang="en-US" sz="2600" b="1" dirty="0" smtClean="0">
                <a:solidFill>
                  <a:srgbClr val="C00000"/>
                </a:solidFill>
                <a:latin typeface="Times New Roman" pitchFamily="18" charset="0"/>
                <a:cs typeface="Times New Roman" pitchFamily="18" charset="0"/>
              </a:rPr>
              <a:t> </a:t>
            </a:r>
            <a:r>
              <a:rPr lang="vi-VN" sz="2600" b="1" dirty="0" smtClean="0">
                <a:solidFill>
                  <a:srgbClr val="C00000"/>
                </a:solidFill>
                <a:latin typeface="Times New Roman" pitchFamily="18" charset="0"/>
                <a:cs typeface="Times New Roman" pitchFamily="18" charset="0"/>
              </a:rPr>
              <a:t>minh </a:t>
            </a:r>
            <a:r>
              <a:rPr lang="vi-VN" sz="2600" b="1" dirty="0">
                <a:solidFill>
                  <a:srgbClr val="C00000"/>
                </a:solidFill>
                <a:latin typeface="Times New Roman" pitchFamily="18" charset="0"/>
                <a:cs typeface="Times New Roman" pitchFamily="18" charset="0"/>
              </a:rPr>
              <a:t>họa cách người dân sử dụng nguồn nước để sản xuất bê tông trong các hoạt động xây dựng.</a:t>
            </a:r>
            <a:endParaRPr lang="en-US" sz="2600" b="1" dirty="0">
              <a:solidFill>
                <a:srgbClr val="C00000"/>
              </a:solidFill>
              <a:latin typeface="Times New Roman" pitchFamily="18" charset="0"/>
              <a:cs typeface="Times New Roman" pitchFamily="18" charset="0"/>
            </a:endParaRPr>
          </a:p>
        </p:txBody>
      </p:sp>
      <p:pic>
        <p:nvPicPr>
          <p:cNvPr id="4" name="Content Placeholder 3" descr="D:\Anh ky niem\J5 MANH\20170216_144917.jpg"/>
          <p:cNvPicPr>
            <a:picLocks noGrp="1"/>
          </p:cNvPicPr>
          <p:nvPr>
            <p:ph idx="1"/>
          </p:nvPr>
        </p:nvPicPr>
        <p:blipFill rotWithShape="1">
          <a:blip r:embed="rId2" cstate="print">
            <a:extLst>
              <a:ext uri="{28A0092B-C50C-407E-A947-70E740481C1C}">
                <a14:useLocalDpi xmlns:a14="http://schemas.microsoft.com/office/drawing/2010/main" val="0"/>
              </a:ext>
            </a:extLst>
          </a:blip>
          <a:srcRect r="14540"/>
          <a:stretch/>
        </p:blipFill>
        <p:spPr bwMode="auto">
          <a:xfrm rot="5400000">
            <a:off x="2344576" y="972064"/>
            <a:ext cx="3998559" cy="4813135"/>
          </a:xfrm>
          <a:prstGeom prst="rect">
            <a:avLst/>
          </a:prstGeom>
          <a:noFill/>
          <a:ln>
            <a:noFill/>
          </a:ln>
          <a:extLst>
            <a:ext uri="{53640926-AAD7-44D8-BBD7-CCE9431645EC}">
              <a14:shadowObscured xmlns:a14="http://schemas.microsoft.com/office/drawing/2010/main"/>
            </a:ext>
          </a:extLst>
        </p:spPr>
      </p:pic>
      <p:pic>
        <p:nvPicPr>
          <p:cNvPr id="5" name="Picture 4" descr="D:\Anh ky niem\J5 MANH\20170216_144722.jpg"/>
          <p:cNvPicPr/>
          <p:nvPr/>
        </p:nvPicPr>
        <p:blipFill rotWithShape="1">
          <a:blip r:embed="rId3" cstate="print">
            <a:extLst>
              <a:ext uri="{28A0092B-C50C-407E-A947-70E740481C1C}">
                <a14:useLocalDpi xmlns:a14="http://schemas.microsoft.com/office/drawing/2010/main" val="0"/>
              </a:ext>
            </a:extLst>
          </a:blip>
          <a:srcRect r="27416"/>
          <a:stretch/>
        </p:blipFill>
        <p:spPr bwMode="auto">
          <a:xfrm rot="5400000">
            <a:off x="7322948" y="1092633"/>
            <a:ext cx="3967568" cy="4633992"/>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3314972" y="5740454"/>
            <a:ext cx="7802189" cy="776751"/>
          </a:xfrm>
          <a:prstGeom prst="rect">
            <a:avLst/>
          </a:prstGeom>
        </p:spPr>
        <p:txBody>
          <a:bodyPr wrap="square">
            <a:spAutoFit/>
          </a:bodyPr>
          <a:lstStyle/>
          <a:p>
            <a:pPr algn="ctr">
              <a:lnSpc>
                <a:spcPct val="130000"/>
              </a:lnSpc>
              <a:spcAft>
                <a:spcPts val="0"/>
              </a:spcAft>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Hình 1. </a:t>
            </a:r>
            <a:r>
              <a:rPr lang="vi-VN" i="1" dirty="0">
                <a:latin typeface="Times New Roman" panose="02020603050405020304" pitchFamily="18" charset="0"/>
                <a:ea typeface="Times New Roman" panose="02020603050405020304" pitchFamily="18" charset="0"/>
                <a:cs typeface="Times New Roman" panose="02020603050405020304" pitchFamily="18" charset="0"/>
              </a:rPr>
              <a:t>Nguồn nước </a:t>
            </a:r>
            <a:r>
              <a:rPr lang="en-US" i="1" dirty="0" err="1" smtClean="0">
                <a:latin typeface="Times New Roman" panose="02020603050405020304" pitchFamily="18" charset="0"/>
                <a:ea typeface="Times New Roman" panose="02020603050405020304" pitchFamily="18" charset="0"/>
                <a:cs typeface="Times New Roman" panose="02020603050405020304" pitchFamily="18" charset="0"/>
              </a:rPr>
              <a:t>giếng</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cs typeface="Times New Roman" panose="02020603050405020304" pitchFamily="18" charset="0"/>
              </a:rPr>
              <a:t>khoan</a:t>
            </a: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ở độ sâu 25 m tại nhà Ông Đỗ Văn Quạnh</a:t>
            </a:r>
            <a:endParaRPr lang="en-US" dirty="0">
              <a:latin typeface=".VnTime" panose="020B7200000000000000" pitchFamily="34"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Tổ 2, khu phố Long Bình, phường Khánh Bình, Tân Uyên, Bình Dương</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416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nh ky niem\J5 MANH\20170216_15025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317358" y="1689314"/>
            <a:ext cx="3391393" cy="3125135"/>
          </a:xfrm>
          <a:prstGeom prst="rect">
            <a:avLst/>
          </a:prstGeom>
          <a:noFill/>
          <a:ln>
            <a:noFill/>
          </a:ln>
        </p:spPr>
      </p:pic>
      <p:sp>
        <p:nvSpPr>
          <p:cNvPr id="5" name="Rectangle 4"/>
          <p:cNvSpPr/>
          <p:nvPr/>
        </p:nvSpPr>
        <p:spPr>
          <a:xfrm>
            <a:off x="1177872" y="4941503"/>
            <a:ext cx="3670364" cy="923330"/>
          </a:xfrm>
          <a:prstGeom prst="rect">
            <a:avLst/>
          </a:prstGeom>
        </p:spPr>
        <p:txBody>
          <a:bodyPr wrap="square">
            <a:spAutoFit/>
          </a:bodyPr>
          <a:lstStyle/>
          <a:p>
            <a:pPr algn="just"/>
            <a:r>
              <a:rPr lang="en-GB" b="1" dirty="0" err="1">
                <a:latin typeface="Times New Roman" panose="02020603050405020304" pitchFamily="18" charset="0"/>
                <a:ea typeface="Times New Roman" panose="02020603050405020304" pitchFamily="18" charset="0"/>
              </a:rPr>
              <a:t>Hình</a:t>
            </a:r>
            <a:r>
              <a:rPr lang="en-GB" b="1" dirty="0">
                <a:latin typeface="Times New Roman" panose="02020603050405020304" pitchFamily="18" charset="0"/>
                <a:ea typeface="Times New Roman" panose="02020603050405020304" pitchFamily="18" charset="0"/>
              </a:rPr>
              <a:t> </a:t>
            </a:r>
            <a:r>
              <a:rPr lang="en-GB" b="1" dirty="0" smtClean="0">
                <a:latin typeface="Times New Roman" panose="02020603050405020304" pitchFamily="18" charset="0"/>
                <a:ea typeface="Times New Roman" panose="02020603050405020304" pitchFamily="18" charset="0"/>
              </a:rPr>
              <a:t>2. </a:t>
            </a:r>
            <a:r>
              <a:rPr lang="en-GB" i="1" dirty="0" err="1">
                <a:latin typeface="Times New Roman" panose="02020603050405020304" pitchFamily="18" charset="0"/>
                <a:ea typeface="Times New Roman" panose="02020603050405020304" pitchFamily="18" charset="0"/>
              </a:rPr>
              <a:t>Nguồn</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nước</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máy</a:t>
            </a:r>
            <a:r>
              <a:rPr lang="en-GB" i="1" dirty="0" smtClean="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tổ</a:t>
            </a:r>
            <a:r>
              <a:rPr lang="en-GB" i="1" dirty="0">
                <a:latin typeface="Times New Roman" panose="02020603050405020304" pitchFamily="18" charset="0"/>
                <a:ea typeface="Times New Roman" panose="02020603050405020304" pitchFamily="18" charset="0"/>
              </a:rPr>
              <a:t> 5, </a:t>
            </a:r>
            <a:r>
              <a:rPr lang="en-GB" i="1" dirty="0" err="1">
                <a:latin typeface="Times New Roman" panose="02020603050405020304" pitchFamily="18" charset="0"/>
                <a:ea typeface="Times New Roman" panose="02020603050405020304" pitchFamily="18" charset="0"/>
              </a:rPr>
              <a:t>khu</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phố</a:t>
            </a:r>
            <a:r>
              <a:rPr lang="en-GB" i="1" dirty="0">
                <a:latin typeface="Times New Roman" panose="02020603050405020304" pitchFamily="18" charset="0"/>
                <a:ea typeface="Times New Roman" panose="02020603050405020304" pitchFamily="18" charset="0"/>
              </a:rPr>
              <a:t> Long </a:t>
            </a:r>
            <a:r>
              <a:rPr lang="en-GB" i="1" dirty="0" err="1">
                <a:latin typeface="Times New Roman" panose="02020603050405020304" pitchFamily="18" charset="0"/>
                <a:ea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phường</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Khánh</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Tân</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Uyên</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rPr>
              <a:t>Dương</a:t>
            </a:r>
            <a:endParaRPr lang="en-US" dirty="0"/>
          </a:p>
        </p:txBody>
      </p:sp>
      <p:pic>
        <p:nvPicPr>
          <p:cNvPr id="6" name="Picture 5" descr="D:\Anh ky niem\J5 MANH\20170216_145708.jpg"/>
          <p:cNvPicPr/>
          <p:nvPr/>
        </p:nvPicPr>
        <p:blipFill rotWithShape="1">
          <a:blip r:embed="rId3" cstate="print">
            <a:extLst>
              <a:ext uri="{28A0092B-C50C-407E-A947-70E740481C1C}">
                <a14:useLocalDpi xmlns:a14="http://schemas.microsoft.com/office/drawing/2010/main" val="0"/>
              </a:ext>
            </a:extLst>
          </a:blip>
          <a:srcRect r="27237"/>
          <a:stretch/>
        </p:blipFill>
        <p:spPr bwMode="auto">
          <a:xfrm rot="5400000">
            <a:off x="5041263" y="1511785"/>
            <a:ext cx="3125139" cy="3480200"/>
          </a:xfrm>
          <a:prstGeom prst="rect">
            <a:avLst/>
          </a:prstGeom>
          <a:noFill/>
          <a:ln>
            <a:noFill/>
          </a:ln>
          <a:extLst>
            <a:ext uri="{53640926-AAD7-44D8-BBD7-CCE9431645EC}">
              <a14:shadowObscured xmlns:a14="http://schemas.microsoft.com/office/drawing/2010/main"/>
            </a:ext>
          </a:extLst>
        </p:spPr>
      </p:pic>
      <p:pic>
        <p:nvPicPr>
          <p:cNvPr id="7" name="Picture 6" descr="D:\Anh ky niem\J5 MANH\20170216_145634.jpg"/>
          <p:cNvPicPr/>
          <p:nvPr/>
        </p:nvPicPr>
        <p:blipFill rotWithShape="1">
          <a:blip r:embed="rId4" cstate="print">
            <a:extLst>
              <a:ext uri="{28A0092B-C50C-407E-A947-70E740481C1C}">
                <a14:useLocalDpi xmlns:a14="http://schemas.microsoft.com/office/drawing/2010/main" val="0"/>
              </a:ext>
            </a:extLst>
          </a:blip>
          <a:srcRect r="26520"/>
          <a:stretch/>
        </p:blipFill>
        <p:spPr bwMode="auto">
          <a:xfrm rot="5400000">
            <a:off x="8612065" y="1570319"/>
            <a:ext cx="3125141" cy="3363134"/>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326930" y="4892472"/>
            <a:ext cx="6096000" cy="646331"/>
          </a:xfrm>
          <a:prstGeom prst="rect">
            <a:avLst/>
          </a:prstGeom>
        </p:spPr>
        <p:txBody>
          <a:bodyPr>
            <a:spAutoFit/>
          </a:bodyPr>
          <a:lstStyle/>
          <a:p>
            <a:pPr algn="ctr">
              <a:spcBef>
                <a:spcPts val="1200"/>
              </a:spcBef>
              <a:spcAft>
                <a:spcPts val="1200"/>
              </a:spcAft>
            </a:pPr>
            <a:r>
              <a:rPr lang="en-GB"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b="1" dirty="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GB" i="1" dirty="0">
                <a:latin typeface="Times New Roman" panose="02020603050405020304" pitchFamily="18" charset="0"/>
                <a:ea typeface="Times New Roman" panose="02020603050405020304" pitchFamily="18" charset="0"/>
                <a:cs typeface="Times New Roman" panose="02020603050405020304" pitchFamily="18" charset="0"/>
              </a:rPr>
              <a:t> 4,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phố</a:t>
            </a:r>
            <a:r>
              <a:rPr lang="en-GB" i="1" dirty="0">
                <a:latin typeface="Times New Roman" panose="02020603050405020304" pitchFamily="18" charset="0"/>
                <a:ea typeface="Times New Roman" panose="02020603050405020304" pitchFamily="18" charset="0"/>
                <a:cs typeface="Times New Roman" panose="02020603050405020304" pitchFamily="18" charset="0"/>
              </a:rPr>
              <a:t> Long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phường</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Khánh</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Uyên</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GB" i="1" dirty="0">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Dương</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2294579" y="75350"/>
            <a:ext cx="8911687" cy="1071525"/>
          </a:xfrm>
        </p:spPr>
        <p:txBody>
          <a:bodyPr>
            <a:normAutofit/>
          </a:bodyPr>
          <a:lstStyle/>
          <a:p>
            <a:pPr algn="ctr"/>
            <a:r>
              <a:rPr lang="en-US" sz="2600" b="1" dirty="0" err="1" smtClean="0">
                <a:solidFill>
                  <a:srgbClr val="C00000"/>
                </a:solidFill>
                <a:latin typeface="Times New Roman" pitchFamily="18" charset="0"/>
                <a:cs typeface="Times New Roman" pitchFamily="18" charset="0"/>
              </a:rPr>
              <a:t>Hình</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ảnh</a:t>
            </a:r>
            <a:r>
              <a:rPr lang="en-US" sz="2600" b="1" dirty="0" smtClean="0">
                <a:solidFill>
                  <a:srgbClr val="C00000"/>
                </a:solidFill>
                <a:latin typeface="Times New Roman" pitchFamily="18" charset="0"/>
                <a:cs typeface="Times New Roman" pitchFamily="18" charset="0"/>
              </a:rPr>
              <a:t> </a:t>
            </a:r>
            <a:r>
              <a:rPr lang="vi-VN" sz="2600" b="1" dirty="0" smtClean="0">
                <a:solidFill>
                  <a:srgbClr val="C00000"/>
                </a:solidFill>
                <a:latin typeface="Times New Roman" pitchFamily="18" charset="0"/>
                <a:cs typeface="Times New Roman" pitchFamily="18" charset="0"/>
              </a:rPr>
              <a:t>minh </a:t>
            </a:r>
            <a:r>
              <a:rPr lang="vi-VN" sz="2600" b="1" dirty="0">
                <a:solidFill>
                  <a:srgbClr val="C00000"/>
                </a:solidFill>
                <a:latin typeface="Times New Roman" pitchFamily="18" charset="0"/>
                <a:cs typeface="Times New Roman" pitchFamily="18" charset="0"/>
              </a:rPr>
              <a:t>họa cách người dân sử dụng nguồn nước để sản xuất bê tông trong các hoạt động xây dựng</a:t>
            </a:r>
            <a:r>
              <a:rPr lang="vi-VN" sz="2600" b="1" dirty="0">
                <a:solidFill>
                  <a:srgbClr val="7030A0"/>
                </a:solidFill>
                <a:latin typeface="Times New Roman" pitchFamily="18" charset="0"/>
                <a:cs typeface="Times New Roman" pitchFamily="18" charset="0"/>
              </a:rPr>
              <a:t>.</a:t>
            </a:r>
            <a:endParaRPr lang="en-US" sz="2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9978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ình ảnh công nhân trộn bê tông"/>
          <p:cNvPicPr>
            <a:picLocks noGrp="1"/>
          </p:cNvPicPr>
          <p:nvPr>
            <p:ph idx="1"/>
          </p:nvPr>
        </p:nvPicPr>
        <p:blipFill rotWithShape="1">
          <a:blip r:embed="rId2">
            <a:extLst>
              <a:ext uri="{28A0092B-C50C-407E-A947-70E740481C1C}">
                <a14:useLocalDpi xmlns:a14="http://schemas.microsoft.com/office/drawing/2010/main" val="0"/>
              </a:ext>
            </a:extLst>
          </a:blip>
          <a:srcRect r="2632"/>
          <a:stretch/>
        </p:blipFill>
        <p:spPr bwMode="auto">
          <a:xfrm>
            <a:off x="1983783" y="1239998"/>
            <a:ext cx="4551487" cy="4358442"/>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107771" y="5663720"/>
            <a:ext cx="4487882" cy="923330"/>
          </a:xfrm>
          <a:prstGeom prst="rect">
            <a:avLst/>
          </a:prstGeom>
        </p:spPr>
        <p:txBody>
          <a:bodyPr wrap="square">
            <a:spAutoFit/>
          </a:bodyPr>
          <a:lstStyle/>
          <a:p>
            <a:pPr algn="just"/>
            <a:r>
              <a:rPr lang="en-US" b="1" dirty="0" err="1">
                <a:latin typeface="Times New Roman" panose="02020603050405020304" pitchFamily="18" charset="0"/>
                <a:ea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4.</a:t>
            </a:r>
            <a:r>
              <a:rPr lang="en-US" dirty="0" smtClean="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Nhân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trộn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bê</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bằng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giếng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khoan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khu</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phố</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Khánh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Lộc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Khánh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Bình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Tân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Uyên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Bình</a:t>
            </a:r>
            <a:r>
              <a:rPr lang="en-US" i="1" dirty="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Dương</a:t>
            </a:r>
            <a:r>
              <a:rPr lang="en-US" i="1" dirty="0" smtClean="0">
                <a:latin typeface="Times New Roman" panose="02020603050405020304" pitchFamily="18" charset="0"/>
                <a:ea typeface="Times New Roman" panose="02020603050405020304" pitchFamily="18" charset="0"/>
              </a:rPr>
              <a:t>.</a:t>
            </a:r>
            <a:endParaRPr lang="en-US" dirty="0"/>
          </a:p>
        </p:txBody>
      </p:sp>
      <p:pic>
        <p:nvPicPr>
          <p:cNvPr id="6" name="Picture 5" descr="Kết quả hình ảnh cho hình ảnh đổ bê tông sàn nhà bằng nhân công"/>
          <p:cNvPicPr/>
          <p:nvPr/>
        </p:nvPicPr>
        <p:blipFill>
          <a:blip r:embed="rId3">
            <a:extLst>
              <a:ext uri="{28A0092B-C50C-407E-A947-70E740481C1C}">
                <a14:useLocalDpi xmlns:a14="http://schemas.microsoft.com/office/drawing/2010/main" val="0"/>
              </a:ext>
            </a:extLst>
          </a:blip>
          <a:srcRect/>
          <a:stretch>
            <a:fillRect/>
          </a:stretch>
        </p:blipFill>
        <p:spPr bwMode="auto">
          <a:xfrm>
            <a:off x="6817655" y="1243416"/>
            <a:ext cx="4852569" cy="4342944"/>
          </a:xfrm>
          <a:prstGeom prst="rect">
            <a:avLst/>
          </a:prstGeom>
          <a:noFill/>
          <a:ln>
            <a:noFill/>
          </a:ln>
        </p:spPr>
      </p:pic>
      <p:sp>
        <p:nvSpPr>
          <p:cNvPr id="7" name="Rectangle 6"/>
          <p:cNvSpPr/>
          <p:nvPr/>
        </p:nvSpPr>
        <p:spPr>
          <a:xfrm>
            <a:off x="6817656" y="5660432"/>
            <a:ext cx="4852568" cy="923330"/>
          </a:xfrm>
          <a:prstGeom prst="rect">
            <a:avLst/>
          </a:prstGeom>
        </p:spPr>
        <p:txBody>
          <a:bodyPr wrap="square">
            <a:spAutoFit/>
          </a:bodyPr>
          <a:lstStyle/>
          <a:p>
            <a:pPr algn="just"/>
            <a:r>
              <a:rPr lang="en-US" b="1" dirty="0" err="1">
                <a:latin typeface="Times New Roman" panose="02020603050405020304" pitchFamily="18" charset="0"/>
                <a:ea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5.</a:t>
            </a:r>
            <a:r>
              <a:rPr lang="en-US" dirty="0" smtClean="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Nhân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đổ</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sàn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bê</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tông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bằng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giếng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khoan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khu</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phố</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Khánh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Lộc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Khánh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Bình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Tân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Uyên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Bình</a:t>
            </a:r>
            <a:r>
              <a:rPr lang="en-US" i="1" dirty="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Dương</a:t>
            </a:r>
            <a:r>
              <a:rPr lang="en-US" i="1" dirty="0" smtClean="0">
                <a:latin typeface="Times New Roman" panose="02020603050405020304" pitchFamily="18" charset="0"/>
                <a:ea typeface="Times New Roman" panose="02020603050405020304" pitchFamily="18" charset="0"/>
              </a:rPr>
              <a:t>.</a:t>
            </a:r>
            <a:endParaRPr lang="en-US" dirty="0"/>
          </a:p>
        </p:txBody>
      </p:sp>
      <p:sp>
        <p:nvSpPr>
          <p:cNvPr id="8" name="Title 1"/>
          <p:cNvSpPr>
            <a:spLocks noGrp="1"/>
          </p:cNvSpPr>
          <p:nvPr>
            <p:ph type="title"/>
          </p:nvPr>
        </p:nvSpPr>
        <p:spPr>
          <a:xfrm>
            <a:off x="2294579" y="75350"/>
            <a:ext cx="8911687" cy="1071525"/>
          </a:xfrm>
        </p:spPr>
        <p:txBody>
          <a:bodyPr>
            <a:normAutofit/>
          </a:bodyPr>
          <a:lstStyle/>
          <a:p>
            <a:pPr algn="ctr"/>
            <a:r>
              <a:rPr lang="en-US" sz="2600" b="1" dirty="0" err="1" smtClean="0">
                <a:solidFill>
                  <a:srgbClr val="C00000"/>
                </a:solidFill>
                <a:latin typeface="Times New Roman" pitchFamily="18" charset="0"/>
                <a:cs typeface="Times New Roman" pitchFamily="18" charset="0"/>
              </a:rPr>
              <a:t>Hình</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ảnh</a:t>
            </a:r>
            <a:r>
              <a:rPr lang="en-US" sz="2600" b="1" dirty="0" smtClean="0">
                <a:solidFill>
                  <a:srgbClr val="C00000"/>
                </a:solidFill>
                <a:latin typeface="Times New Roman" pitchFamily="18" charset="0"/>
                <a:cs typeface="Times New Roman" pitchFamily="18" charset="0"/>
              </a:rPr>
              <a:t> </a:t>
            </a:r>
            <a:r>
              <a:rPr lang="vi-VN" sz="2600" b="1" dirty="0" smtClean="0">
                <a:solidFill>
                  <a:srgbClr val="C00000"/>
                </a:solidFill>
                <a:latin typeface="Times New Roman" pitchFamily="18" charset="0"/>
                <a:cs typeface="Times New Roman" pitchFamily="18" charset="0"/>
              </a:rPr>
              <a:t>minh </a:t>
            </a:r>
            <a:r>
              <a:rPr lang="vi-VN" sz="2600" b="1" dirty="0">
                <a:solidFill>
                  <a:srgbClr val="C00000"/>
                </a:solidFill>
                <a:latin typeface="Times New Roman" pitchFamily="18" charset="0"/>
                <a:cs typeface="Times New Roman" pitchFamily="18" charset="0"/>
              </a:rPr>
              <a:t>họa cách người dân sử dụng nguồn nước để sản xuất bê tông trong các hoạt động xây dựng.</a:t>
            </a:r>
            <a:endParaRPr lang="en-US" sz="2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470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212" y="624110"/>
            <a:ext cx="3776878" cy="739741"/>
          </a:xfrm>
        </p:spPr>
        <p:txBody>
          <a:bodyPr/>
          <a:lstStyle/>
          <a:p>
            <a:r>
              <a:rPr lang="en-GB" sz="4000" b="1" dirty="0" err="1" smtClean="0">
                <a:latin typeface="Times New Roman" panose="02020603050405020304" pitchFamily="18" charset="0"/>
                <a:cs typeface="Times New Roman" panose="02020603050405020304" pitchFamily="18" charset="0"/>
              </a:rPr>
              <a:t>TÊN</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ĐỀ</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TÀI</a:t>
            </a:r>
            <a:r>
              <a:rPr lang="en-GB" b="1" dirty="0" smtClean="0"/>
              <a:t>: </a:t>
            </a:r>
            <a:endParaRPr lang="en-US" dirty="0"/>
          </a:p>
        </p:txBody>
      </p:sp>
      <p:sp>
        <p:nvSpPr>
          <p:cNvPr id="3" name="Content Placeholder 2"/>
          <p:cNvSpPr>
            <a:spLocks noGrp="1"/>
          </p:cNvSpPr>
          <p:nvPr>
            <p:ph idx="1"/>
          </p:nvPr>
        </p:nvSpPr>
        <p:spPr>
          <a:xfrm>
            <a:off x="1248526" y="2133600"/>
            <a:ext cx="10240588" cy="3777622"/>
          </a:xfrm>
        </p:spPr>
        <p:txBody>
          <a:bodyPr>
            <a:normAutofit/>
          </a:bodyPr>
          <a:lstStyle/>
          <a:p>
            <a:pPr marL="0" indent="0" algn="ctr">
              <a:spcBef>
                <a:spcPts val="0"/>
              </a:spcBef>
              <a:buNone/>
            </a:pPr>
            <a:r>
              <a:rPr lang="en-GB" sz="4000" b="1" dirty="0" smtClean="0">
                <a:solidFill>
                  <a:srgbClr val="0000CC"/>
                </a:solidFill>
                <a:latin typeface="Times New Roman" panose="02020603050405020304" pitchFamily="18" charset="0"/>
                <a:cs typeface="Times New Roman" panose="02020603050405020304" pitchFamily="18" charset="0"/>
              </a:rPr>
              <a:t>“ĐÁNH GIÁ CHẤT LƯỢNG NƯỚC Ở KHU VỰC PHƯỜNG KHÁNH BÌNH, HUYỆN TÂN UYÊN, TỈNH BÌNH DƯƠNG DÙNG CHO XÂY DỰNG CÔNG TRÌNH”</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34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390" y="397332"/>
            <a:ext cx="9601200" cy="780537"/>
          </a:xfrm>
        </p:spPr>
        <p:txBody>
          <a:bodyPr>
            <a:normAutofit/>
          </a:bodyPr>
          <a:lstStyle/>
          <a:p>
            <a:pPr algn="ctr"/>
            <a:r>
              <a:rPr lang="en-US" sz="3200" b="1" dirty="0" smtClean="0">
                <a:solidFill>
                  <a:srgbClr val="002060"/>
                </a:solidFill>
                <a:latin typeface="Times New Roman" pitchFamily="18" charset="0"/>
                <a:cs typeface="Times New Roman" pitchFamily="18" charset="0"/>
              </a:rPr>
              <a:t>1.3. </a:t>
            </a:r>
            <a:r>
              <a:rPr lang="en-US" sz="3200" b="1" dirty="0" err="1" smtClean="0">
                <a:solidFill>
                  <a:srgbClr val="002060"/>
                </a:solidFill>
                <a:latin typeface="Times New Roman" pitchFamily="18" charset="0"/>
                <a:cs typeface="Times New Roman" pitchFamily="18" charset="0"/>
              </a:rPr>
              <a:t>Đặc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dùng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mục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xây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dựng</a:t>
            </a:r>
            <a:r>
              <a:rPr lang="en-US" sz="3200" b="1"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1844298" y="1234715"/>
            <a:ext cx="9236990" cy="4298184"/>
          </a:xfrm>
        </p:spPr>
        <p:txBody>
          <a:bodyPr>
            <a:noAutofit/>
          </a:bodyPr>
          <a:lstStyle/>
          <a:p>
            <a:pPr algn="just">
              <a:lnSpc>
                <a:spcPct val="150000"/>
              </a:lnSpc>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Nước </a:t>
            </a:r>
            <a:r>
              <a:rPr lang="vi-VN" sz="2400" dirty="0">
                <a:solidFill>
                  <a:schemeClr val="tx1"/>
                </a:solidFill>
                <a:latin typeface="Times New Roman" pitchFamily="18" charset="0"/>
                <a:cs typeface="Times New Roman" pitchFamily="18" charset="0"/>
              </a:rPr>
              <a:t>dùng để sản xuất hỗn hợp bê tông với tạp chất vượt quá giới hạn sẽ ảnh hưởng đến quá trình bảo dưỡng cũng như giảm độ bền của cấu trúc bê tông. </a:t>
            </a:r>
            <a:endParaRPr lang="en-US" sz="2400" dirty="0" smtClean="0">
              <a:solidFill>
                <a:schemeClr val="tx1"/>
              </a:solidFill>
              <a:latin typeface="Times New Roman" pitchFamily="18" charset="0"/>
              <a:cs typeface="Times New Roman" pitchFamily="18" charset="0"/>
            </a:endParaRPr>
          </a:p>
          <a:p>
            <a:pPr algn="just">
              <a:lnSpc>
                <a:spcPct val="150000"/>
              </a:lnSpc>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Nước </a:t>
            </a:r>
            <a:r>
              <a:rPr lang="vi-VN" sz="2400" dirty="0">
                <a:solidFill>
                  <a:schemeClr val="tx1"/>
                </a:solidFill>
                <a:latin typeface="Times New Roman" pitchFamily="18" charset="0"/>
                <a:cs typeface="Times New Roman" pitchFamily="18" charset="0"/>
              </a:rPr>
              <a:t>là một phần rất quan trọng của hỗn hợp bê tông, giúp sản xuất các sản phẩm hydrat làm tăng độ bền của bê tông. Do đó, nước dùng để </a:t>
            </a:r>
            <a:r>
              <a:rPr lang="en-US" sz="2400" dirty="0" err="1" smtClean="0">
                <a:solidFill>
                  <a:schemeClr val="tx1"/>
                </a:solidFill>
                <a:latin typeface="Times New Roman" pitchFamily="18" charset="0"/>
                <a:cs typeface="Times New Roman" pitchFamily="18" charset="0"/>
              </a:rPr>
              <a:t>chế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tạo</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bê tông phải có chất lượng tốt để không làm ảnh hưởng xấu đến thời gian đông cứng và làm cứng xi măng</a:t>
            </a:r>
            <a:r>
              <a:rPr lang="vi-VN" sz="2400"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a:lnSpc>
                <a:spcPct val="150000"/>
              </a:lnSpc>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Tùy </a:t>
            </a:r>
            <a:r>
              <a:rPr lang="vi-VN" sz="2400" dirty="0">
                <a:solidFill>
                  <a:schemeClr val="tx1"/>
                </a:solidFill>
                <a:latin typeface="Times New Roman" pitchFamily="18" charset="0"/>
                <a:cs typeface="Times New Roman" pitchFamily="18" charset="0"/>
              </a:rPr>
              <a:t>thuộc vào mục đích sử dụng nước, chất lượng nước cung cấp cho công </a:t>
            </a:r>
            <a:r>
              <a:rPr lang="vi-VN" sz="2400" dirty="0" smtClean="0">
                <a:solidFill>
                  <a:schemeClr val="tx1"/>
                </a:solidFill>
                <a:latin typeface="Times New Roman" pitchFamily="18" charset="0"/>
                <a:cs typeface="Times New Roman" pitchFamily="18" charset="0"/>
              </a:rPr>
              <a:t>tr</a:t>
            </a:r>
            <a:r>
              <a:rPr lang="en-US" sz="2400" dirty="0" err="1" smtClean="0">
                <a:solidFill>
                  <a:schemeClr val="tx1"/>
                </a:solidFill>
                <a:latin typeface="Times New Roman" pitchFamily="18" charset="0"/>
                <a:cs typeface="Times New Roman" pitchFamily="18" charset="0"/>
              </a:rPr>
              <a:t>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có nhiều yêu cầu khác nhau.</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2575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83405"/>
            <a:ext cx="9980908" cy="5873854"/>
          </a:xfrm>
        </p:spPr>
        <p:txBody>
          <a:bodyPr>
            <a:noAutofit/>
          </a:bodyPr>
          <a:lstStyle/>
          <a:p>
            <a:pPr algn="just">
              <a:spcBef>
                <a:spcPts val="1200"/>
              </a:spcBef>
              <a:spcAft>
                <a:spcPts val="600"/>
              </a:spcAft>
            </a:pPr>
            <a:r>
              <a:rPr lang="vi-VN" sz="2400" dirty="0" smtClean="0">
                <a:solidFill>
                  <a:schemeClr val="tx1"/>
                </a:solidFill>
                <a:latin typeface="Times New Roman" pitchFamily="18" charset="0"/>
                <a:cs typeface="Times New Roman" pitchFamily="18" charset="0"/>
              </a:rPr>
              <a:t>Theo </a:t>
            </a:r>
            <a:r>
              <a:rPr lang="vi-VN" sz="2400" dirty="0">
                <a:solidFill>
                  <a:schemeClr val="tx1"/>
                </a:solidFill>
                <a:latin typeface="Times New Roman" pitchFamily="18" charset="0"/>
                <a:cs typeface="Times New Roman" pitchFamily="18" charset="0"/>
              </a:rPr>
              <a:t>TCVN 4506-2012 - Nước dùng cho các quy định bê tông và vữa, quy định </a:t>
            </a:r>
            <a:r>
              <a:rPr lang="vi-VN" sz="2400" dirty="0" smtClean="0">
                <a:solidFill>
                  <a:schemeClr val="tx1"/>
                </a:solidFill>
                <a:latin typeface="Times New Roman" pitchFamily="18" charset="0"/>
                <a:cs typeface="Times New Roman" pitchFamily="18" charset="0"/>
              </a:rPr>
              <a:t>như </a:t>
            </a:r>
            <a:r>
              <a:rPr lang="vi-VN" sz="2400" dirty="0">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a:t>
            </a:r>
          </a:p>
          <a:p>
            <a:pPr marL="0" indent="0" algn="just">
              <a:spcBef>
                <a:spcPts val="1200"/>
              </a:spcBef>
              <a:spcAft>
                <a:spcPts val="600"/>
              </a:spcAft>
              <a:buNone/>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Không có </a:t>
            </a:r>
            <a:r>
              <a:rPr lang="en-US" sz="2400" dirty="0" err="1" smtClean="0">
                <a:solidFill>
                  <a:schemeClr val="tx1"/>
                </a:solidFill>
                <a:latin typeface="Times New Roman" pitchFamily="18" charset="0"/>
                <a:cs typeface="Times New Roman" pitchFamily="18" charset="0"/>
              </a:rPr>
              <a:t>váng</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dầu </a:t>
            </a:r>
            <a:r>
              <a:rPr lang="en-US" sz="2400" dirty="0" err="1" smtClean="0">
                <a:solidFill>
                  <a:schemeClr val="tx1"/>
                </a:solidFill>
                <a:latin typeface="Times New Roman" pitchFamily="18" charset="0"/>
                <a:cs typeface="Times New Roman" pitchFamily="18" charset="0"/>
              </a:rPr>
              <a:t>mỡ</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vì </a:t>
            </a:r>
            <a:r>
              <a:rPr lang="en-US" sz="2400" dirty="0" err="1" smtClean="0">
                <a:solidFill>
                  <a:schemeClr val="tx1"/>
                </a:solidFill>
                <a:latin typeface="Times New Roman" pitchFamily="18" charset="0"/>
                <a:cs typeface="Times New Roman" pitchFamily="18" charset="0"/>
              </a:rPr>
              <a:t>dầu</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mỡ </a:t>
            </a:r>
            <a:r>
              <a:rPr lang="vi-VN" sz="2400" dirty="0">
                <a:solidFill>
                  <a:schemeClr val="tx1"/>
                </a:solidFill>
                <a:latin typeface="Times New Roman" pitchFamily="18" charset="0"/>
                <a:cs typeface="Times New Roman" pitchFamily="18" charset="0"/>
              </a:rPr>
              <a:t>có thể làm chậm sự đông cứng của xi </a:t>
            </a:r>
            <a:r>
              <a:rPr lang="vi-VN" sz="2400" dirty="0" smtClean="0">
                <a:solidFill>
                  <a:schemeClr val="tx1"/>
                </a:solidFill>
                <a:latin typeface="Times New Roman" pitchFamily="18" charset="0"/>
                <a:cs typeface="Times New Roman" pitchFamily="18" charset="0"/>
              </a:rPr>
              <a:t>măng</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và </a:t>
            </a:r>
            <a:r>
              <a:rPr lang="vi-VN" sz="2400" dirty="0">
                <a:solidFill>
                  <a:schemeClr val="tx1"/>
                </a:solidFill>
                <a:latin typeface="Times New Roman" pitchFamily="18" charset="0"/>
                <a:cs typeface="Times New Roman" pitchFamily="18" charset="0"/>
              </a:rPr>
              <a:t>làm giảm sự liên kết của máy trộn bê tông với cốt liệu trong bê tông.</a:t>
            </a:r>
            <a:endParaRPr lang="en-US" sz="2400" dirty="0">
              <a:solidFill>
                <a:schemeClr val="tx1"/>
              </a:solidFill>
              <a:latin typeface="Times New Roman" pitchFamily="18" charset="0"/>
              <a:cs typeface="Times New Roman" pitchFamily="18" charset="0"/>
            </a:endParaRPr>
          </a:p>
          <a:p>
            <a:pPr marL="0" indent="0" algn="just">
              <a:spcBef>
                <a:spcPts val="1200"/>
              </a:spcBef>
              <a:spcAft>
                <a:spcPts val="600"/>
              </a:spcAft>
              <a:buNone/>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Nước phải không màu khi sử dụng cho bê tông và vữa hoàn thiện.</a:t>
            </a:r>
            <a:endParaRPr lang="en-US" sz="2400" dirty="0">
              <a:solidFill>
                <a:schemeClr val="tx1"/>
              </a:solidFill>
              <a:latin typeface="Times New Roman" pitchFamily="18" charset="0"/>
              <a:cs typeface="Times New Roman" pitchFamily="18" charset="0"/>
            </a:endParaRPr>
          </a:p>
          <a:p>
            <a:pPr marL="0" indent="0" algn="just">
              <a:spcBef>
                <a:spcPts val="1200"/>
              </a:spcBef>
              <a:spcAft>
                <a:spcPts val="600"/>
              </a:spcAft>
              <a:buNone/>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Lượng tạp chất hữu cơ không vượt quá 15 </a:t>
            </a:r>
            <a:r>
              <a:rPr lang="vi-VN" sz="2400" dirty="0" smtClean="0">
                <a:solidFill>
                  <a:schemeClr val="tx1"/>
                </a:solidFill>
                <a:latin typeface="Times New Roman" pitchFamily="18" charset="0"/>
                <a:cs typeface="Times New Roman" pitchFamily="18" charset="0"/>
              </a:rPr>
              <a:t>mg/</a:t>
            </a:r>
            <a:r>
              <a:rPr lang="en-US" sz="2400" dirty="0" smtClean="0">
                <a:solidFill>
                  <a:schemeClr val="tx1"/>
                </a:solidFill>
                <a:latin typeface="Times New Roman" pitchFamily="18" charset="0"/>
                <a:cs typeface="Times New Roman" pitchFamily="18" charset="0"/>
              </a:rPr>
              <a:t>l</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vì hợp chất hữu cơ có thể làm cho bê tông chậm cứng lại.</a:t>
            </a:r>
            <a:endParaRPr lang="en-US" sz="2400" dirty="0">
              <a:solidFill>
                <a:schemeClr val="tx1"/>
              </a:solidFill>
              <a:latin typeface="Times New Roman" pitchFamily="18" charset="0"/>
              <a:cs typeface="Times New Roman" pitchFamily="18" charset="0"/>
            </a:endParaRPr>
          </a:p>
          <a:p>
            <a:pPr marL="0" indent="0" algn="just">
              <a:spcBef>
                <a:spcPts val="1200"/>
              </a:spcBef>
              <a:spcAft>
                <a:spcPts val="600"/>
              </a:spcAft>
              <a:buNone/>
            </a:pP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Nước </a:t>
            </a:r>
            <a:r>
              <a:rPr lang="vi-VN" sz="2400" dirty="0">
                <a:solidFill>
                  <a:schemeClr val="tx1"/>
                </a:solidFill>
                <a:latin typeface="Times New Roman" pitchFamily="18" charset="0"/>
                <a:cs typeface="Times New Roman" pitchFamily="18" charset="0"/>
              </a:rPr>
              <a:t>để trộn bê tông và vữa phải có độ pH </a:t>
            </a:r>
            <a:r>
              <a:rPr lang="en-US" sz="2400" dirty="0">
                <a:solidFill>
                  <a:schemeClr val="tx1"/>
                </a:solidFill>
                <a:latin typeface="Times New Roman" pitchFamily="18" charset="0"/>
                <a:cs typeface="Times New Roman" pitchFamily="18" charset="0"/>
              </a:rPr>
              <a:t>&gt;</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4 và </a:t>
            </a:r>
            <a:r>
              <a:rPr lang="en-US" sz="2400" dirty="0" smtClean="0">
                <a:solidFill>
                  <a:schemeClr val="tx1"/>
                </a:solidFill>
                <a:latin typeface="Times New Roman" pitchFamily="18" charset="0"/>
                <a:cs typeface="Times New Roman" pitchFamily="18" charset="0"/>
              </a:rPr>
              <a:t>pH&lt;</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12.5.</a:t>
            </a:r>
            <a:endParaRPr lang="en-US" sz="2400" dirty="0">
              <a:solidFill>
                <a:schemeClr val="tx1"/>
              </a:solidFill>
              <a:latin typeface="Times New Roman" pitchFamily="18" charset="0"/>
              <a:cs typeface="Times New Roman" pitchFamily="18" charset="0"/>
            </a:endParaRPr>
          </a:p>
          <a:p>
            <a:pPr marL="0" indent="0" algn="just">
              <a:spcBef>
                <a:spcPts val="1200"/>
              </a:spcBef>
              <a:spcAft>
                <a:spcPts val="600"/>
              </a:spcAft>
              <a:buNone/>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Số </a:t>
            </a:r>
            <a:r>
              <a:rPr lang="vi-VN" sz="2400" dirty="0">
                <a:solidFill>
                  <a:schemeClr val="tx1"/>
                </a:solidFill>
                <a:latin typeface="Times New Roman" pitchFamily="18" charset="0"/>
                <a:cs typeface="Times New Roman" pitchFamily="18" charset="0"/>
              </a:rPr>
              <a:t>lượng muối hòa tan, chất cặn không hoà tan và đặc biệt là sulfat (SO4</a:t>
            </a:r>
            <a:r>
              <a:rPr lang="vi-VN" sz="2400" baseline="30000" dirty="0">
                <a:solidFill>
                  <a:schemeClr val="tx1"/>
                </a:solidFill>
                <a:latin typeface="Times New Roman" pitchFamily="18" charset="0"/>
                <a:cs typeface="Times New Roman" pitchFamily="18" charset="0"/>
              </a:rPr>
              <a:t>2</a:t>
            </a:r>
            <a:r>
              <a:rPr lang="vi-VN" sz="2400" dirty="0">
                <a:solidFill>
                  <a:schemeClr val="tx1"/>
                </a:solidFill>
                <a:latin typeface="Times New Roman" pitchFamily="18" charset="0"/>
                <a:cs typeface="Times New Roman" pitchFamily="18" charset="0"/>
              </a:rPr>
              <a:t>-) và nồng độ ion (Cl-) trong nước pha trộn không được vượt quá giới hạn cho mỗi trường hợp cụ thể được chỉ định trong tiêu chuẩn</a:t>
            </a:r>
            <a:r>
              <a:rPr lang="en-US" sz="2400" dirty="0">
                <a:solidFill>
                  <a:schemeClr val="tx1"/>
                </a:solidFill>
                <a:latin typeface="Times New Roman" pitchFamily="18" charset="0"/>
                <a:cs typeface="Times New Roman" pitchFamily="18" charset="0"/>
              </a:rPr>
              <a:t>.</a:t>
            </a:r>
            <a:r>
              <a:rPr lang="vi-VN"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4" name="Title 1"/>
          <p:cNvSpPr txBox="1">
            <a:spLocks/>
          </p:cNvSpPr>
          <p:nvPr/>
        </p:nvSpPr>
        <p:spPr>
          <a:xfrm>
            <a:off x="797960" y="56374"/>
            <a:ext cx="9601200" cy="7805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rgbClr val="002060"/>
                </a:solidFill>
                <a:latin typeface="Times New Roman" pitchFamily="18" charset="0"/>
                <a:cs typeface="Times New Roman" pitchFamily="18" charset="0"/>
              </a:rPr>
              <a:t>1.3. </a:t>
            </a:r>
            <a:r>
              <a:rPr lang="en-US" sz="2800" b="1" dirty="0" err="1" smtClean="0">
                <a:solidFill>
                  <a:srgbClr val="002060"/>
                </a:solidFill>
                <a:latin typeface="Times New Roman" pitchFamily="18" charset="0"/>
                <a:cs typeface="Times New Roman" pitchFamily="18" charset="0"/>
              </a:rPr>
              <a:t>Đặc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điểm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nước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mục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đích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xây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dựng</a:t>
            </a:r>
            <a:r>
              <a:rPr lang="en-US" sz="2800" b="1"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58630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985" y="1073552"/>
            <a:ext cx="8911687" cy="1280890"/>
          </a:xfrm>
        </p:spPr>
        <p:txBody>
          <a:bodyPr/>
          <a:lstStyle/>
          <a:p>
            <a:pPr algn="ctr"/>
            <a:r>
              <a:rPr lang="vi-VN" b="1" dirty="0" smtClean="0">
                <a:solidFill>
                  <a:srgbClr val="002060"/>
                </a:solidFill>
                <a:latin typeface="Times New Roman" panose="02020603050405020304" pitchFamily="18" charset="0"/>
                <a:cs typeface="Times New Roman" panose="02020603050405020304" pitchFamily="18" charset="0"/>
              </a:rPr>
              <a:t>C</a:t>
            </a:r>
            <a:r>
              <a:rPr lang="en-US" b="1" dirty="0" smtClean="0">
                <a:solidFill>
                  <a:srgbClr val="002060"/>
                </a:solidFill>
                <a:latin typeface="Times New Roman" panose="02020603050405020304" pitchFamily="18" charset="0"/>
                <a:cs typeface="Times New Roman" panose="02020603050405020304" pitchFamily="18" charset="0"/>
              </a:rPr>
              <a:t>HƯƠNG</a:t>
            </a:r>
            <a:r>
              <a:rPr lang="vi-VN" b="1" dirty="0" smtClean="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2</a:t>
            </a:r>
            <a:endParaRPr lang="en-US" dirty="0">
              <a:solidFill>
                <a:srgbClr val="002060"/>
              </a:solidFill>
            </a:endParaRPr>
          </a:p>
        </p:txBody>
      </p:sp>
      <p:sp>
        <p:nvSpPr>
          <p:cNvPr id="4" name="Title 1"/>
          <p:cNvSpPr>
            <a:spLocks noGrp="1"/>
          </p:cNvSpPr>
          <p:nvPr>
            <p:ph idx="1"/>
          </p:nvPr>
        </p:nvSpPr>
        <p:spPr>
          <a:xfrm>
            <a:off x="2589212" y="2133600"/>
            <a:ext cx="8915400" cy="3352800"/>
          </a:xfrm>
        </p:spPr>
        <p:txBody>
          <a:bodyPr>
            <a:normAutofit fontScale="25000" lnSpcReduction="20000"/>
          </a:bodyPr>
          <a:lstStyle/>
          <a:p>
            <a:pPr marL="0" indent="0" algn="ctr">
              <a:lnSpc>
                <a:spcPct val="170000"/>
              </a:lnSpc>
              <a:buNone/>
            </a:pP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vi-VN" sz="14400" b="1" dirty="0">
                <a:solidFill>
                  <a:srgbClr val="0000CC"/>
                </a:solidFill>
                <a:latin typeface="Times New Roman" panose="02020603050405020304" pitchFamily="18" charset="0"/>
                <a:cs typeface="Times New Roman" panose="02020603050405020304" pitchFamily="18" charset="0"/>
              </a:rPr>
              <a:t>ĐÚC MẪU, </a:t>
            </a:r>
            <a:r>
              <a:rPr lang="vi-VN" sz="14400" b="1" dirty="0" smtClean="0">
                <a:solidFill>
                  <a:srgbClr val="0000CC"/>
                </a:solidFill>
                <a:latin typeface="Times New Roman" panose="02020603050405020304" pitchFamily="18" charset="0"/>
                <a:cs typeface="Times New Roman" panose="02020603050405020304" pitchFamily="18" charset="0"/>
              </a:rPr>
              <a:t>TH</a:t>
            </a:r>
            <a:r>
              <a:rPr lang="en-US" sz="14400" b="1" dirty="0" smtClean="0">
                <a:solidFill>
                  <a:srgbClr val="0000CC"/>
                </a:solidFill>
                <a:latin typeface="Times New Roman" panose="02020603050405020304" pitchFamily="18" charset="0"/>
                <a:cs typeface="Times New Roman" panose="02020603050405020304" pitchFamily="18" charset="0"/>
              </a:rPr>
              <a:t>Í </a:t>
            </a:r>
            <a:r>
              <a:rPr lang="vi-VN" sz="14400" b="1" dirty="0" smtClean="0">
                <a:solidFill>
                  <a:srgbClr val="0000CC"/>
                </a:solidFill>
                <a:latin typeface="Times New Roman" panose="02020603050405020304" pitchFamily="18" charset="0"/>
                <a:cs typeface="Times New Roman" panose="02020603050405020304" pitchFamily="18" charset="0"/>
              </a:rPr>
              <a:t>NGHIỆM </a:t>
            </a:r>
            <a:r>
              <a:rPr lang="vi-VN" sz="14400" b="1" dirty="0">
                <a:solidFill>
                  <a:srgbClr val="0000CC"/>
                </a:solidFill>
                <a:latin typeface="Times New Roman" panose="02020603050405020304" pitchFamily="18" charset="0"/>
                <a:cs typeface="Times New Roman" panose="02020603050405020304" pitchFamily="18" charset="0"/>
              </a:rPr>
              <a:t>CƯỜNG ĐỘ CHỊU NÉN </a:t>
            </a:r>
            <a:r>
              <a:rPr lang="en-US" sz="14400" b="1" dirty="0" smtClean="0">
                <a:solidFill>
                  <a:srgbClr val="0000CC"/>
                </a:solidFill>
                <a:latin typeface="Times New Roman" panose="02020603050405020304" pitchFamily="18" charset="0"/>
                <a:cs typeface="Times New Roman" panose="02020603050405020304" pitchFamily="18" charset="0"/>
              </a:rPr>
              <a:t>MẪU </a:t>
            </a:r>
            <a:r>
              <a:rPr lang="vi-VN" sz="14400" b="1" dirty="0" smtClean="0">
                <a:solidFill>
                  <a:srgbClr val="0000CC"/>
                </a:solidFill>
                <a:latin typeface="Times New Roman" panose="02020603050405020304" pitchFamily="18" charset="0"/>
                <a:cs typeface="Times New Roman" panose="02020603050405020304" pitchFamily="18" charset="0"/>
              </a:rPr>
              <a:t>BÊ </a:t>
            </a:r>
            <a:r>
              <a:rPr lang="vi-VN" sz="14400" b="1" dirty="0">
                <a:solidFill>
                  <a:srgbClr val="0000CC"/>
                </a:solidFill>
                <a:latin typeface="Times New Roman" panose="02020603050405020304" pitchFamily="18" charset="0"/>
                <a:cs typeface="Times New Roman" panose="02020603050405020304" pitchFamily="18" charset="0"/>
              </a:rPr>
              <a:t>TÔNG M250 </a:t>
            </a:r>
            <a:r>
              <a:rPr lang="en-US" sz="14400" dirty="0">
                <a:solidFill>
                  <a:srgbClr val="0000CC"/>
                </a:solidFill>
                <a:latin typeface="Times New Roman" panose="02020603050405020304" pitchFamily="18" charset="0"/>
                <a:cs typeface="Times New Roman" panose="02020603050405020304" pitchFamily="18" charset="0"/>
              </a:rPr>
              <a:t/>
            </a:r>
            <a:br>
              <a:rPr lang="en-US" sz="14400" dirty="0">
                <a:solidFill>
                  <a:srgbClr val="0000CC"/>
                </a:solidFill>
                <a:latin typeface="Times New Roman" panose="02020603050405020304" pitchFamily="18" charset="0"/>
                <a:cs typeface="Times New Roman" panose="02020603050405020304" pitchFamily="18" charset="0"/>
              </a:rPr>
            </a:br>
            <a:r>
              <a:rPr lang="vi-VN" sz="14400" b="1" dirty="0">
                <a:solidFill>
                  <a:schemeClr val="tx1"/>
                </a:solidFill>
                <a:latin typeface="Times New Roman" panose="02020603050405020304" pitchFamily="18" charset="0"/>
                <a:cs typeface="Times New Roman" panose="02020603050405020304" pitchFamily="18" charset="0"/>
              </a:rPr>
              <a:t> </a:t>
            </a:r>
            <a:r>
              <a:rPr lang="en-US" sz="14400" dirty="0">
                <a:solidFill>
                  <a:schemeClr val="tx1"/>
                </a:solidFill>
                <a:latin typeface="Times New Roman" panose="02020603050405020304" pitchFamily="18" charset="0"/>
                <a:cs typeface="Times New Roman" panose="02020603050405020304" pitchFamily="18" charset="0"/>
              </a:rPr>
              <a:t/>
            </a:r>
            <a:br>
              <a:rPr lang="en-US" sz="14400" dirty="0">
                <a:solidFill>
                  <a:schemeClr val="tx1"/>
                </a:solidFill>
                <a:latin typeface="Times New Roman" panose="02020603050405020304" pitchFamily="18" charset="0"/>
                <a:cs typeface="Times New Roman" panose="02020603050405020304" pitchFamily="18" charset="0"/>
              </a:rPr>
            </a:br>
            <a:endParaRPr lang="en-US" sz="1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016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255" y="1188222"/>
            <a:ext cx="9396843" cy="4856109"/>
          </a:xfrm>
        </p:spPr>
        <p:txBody>
          <a:bodyPr>
            <a:noAutofit/>
          </a:bodyPr>
          <a:lstStyle/>
          <a:p>
            <a:pPr lvl="0" algn="just">
              <a:lnSpc>
                <a:spcPct val="150000"/>
              </a:lnSpc>
              <a:buFont typeface="Wingdings" pitchFamily="2" charset="2"/>
              <a:buChar char="v"/>
            </a:pPr>
            <a:r>
              <a:rPr lang="en-GB" sz="2400" b="1" i="1" dirty="0" smtClean="0">
                <a:solidFill>
                  <a:schemeClr val="tx1"/>
                </a:solidFill>
                <a:latin typeface="Times New Roman" panose="02020603050405020304" pitchFamily="18" charset="0"/>
                <a:cs typeface="Times New Roman" panose="02020603050405020304" pitchFamily="18" charset="0"/>
              </a:rPr>
              <a:t> </a:t>
            </a:r>
            <a:r>
              <a:rPr lang="en-GB" sz="2400" b="1" i="1" dirty="0" err="1" smtClean="0">
                <a:solidFill>
                  <a:schemeClr val="tx1"/>
                </a:solidFill>
                <a:latin typeface="Times New Roman" panose="02020603050405020304" pitchFamily="18" charset="0"/>
                <a:cs typeface="Times New Roman" panose="02020603050405020304" pitchFamily="18" charset="0"/>
              </a:rPr>
              <a:t>Lý</a:t>
            </a:r>
            <a:r>
              <a:rPr lang="en-GB" sz="2400" b="1" i="1" dirty="0" smtClean="0">
                <a:solidFill>
                  <a:schemeClr val="tx1"/>
                </a:solidFill>
                <a:latin typeface="Times New Roman" panose="02020603050405020304" pitchFamily="18" charset="0"/>
                <a:cs typeface="Times New Roman" panose="02020603050405020304" pitchFamily="18" charset="0"/>
              </a:rPr>
              <a:t> </a:t>
            </a:r>
            <a:r>
              <a:rPr lang="en-GB" sz="2400" b="1" i="1" dirty="0" err="1">
                <a:solidFill>
                  <a:schemeClr val="tx1"/>
                </a:solidFill>
                <a:latin typeface="Times New Roman" panose="02020603050405020304" pitchFamily="18" charset="0"/>
                <a:cs typeface="Times New Roman" panose="02020603050405020304" pitchFamily="18" charset="0"/>
              </a:rPr>
              <a:t>lịch</a:t>
            </a:r>
            <a:r>
              <a:rPr lang="en-GB" sz="2400" b="1" i="1" dirty="0">
                <a:solidFill>
                  <a:schemeClr val="tx1"/>
                </a:solidFill>
                <a:latin typeface="Times New Roman" panose="02020603050405020304" pitchFamily="18" charset="0"/>
                <a:cs typeface="Times New Roman" panose="02020603050405020304" pitchFamily="18" charset="0"/>
              </a:rPr>
              <a:t> </a:t>
            </a:r>
            <a:r>
              <a:rPr lang="en-GB" sz="2400" b="1" i="1" dirty="0" err="1">
                <a:solidFill>
                  <a:schemeClr val="tx1"/>
                </a:solidFill>
                <a:latin typeface="Times New Roman" panose="02020603050405020304" pitchFamily="18" charset="0"/>
                <a:cs typeface="Times New Roman" panose="02020603050405020304" pitchFamily="18" charset="0"/>
              </a:rPr>
              <a:t>mẫu</a:t>
            </a:r>
            <a:r>
              <a:rPr lang="en-GB" sz="2400" b="1" i="1" dirty="0">
                <a:solidFill>
                  <a:schemeClr val="tx1"/>
                </a:solidFill>
                <a:latin typeface="Times New Roman" panose="02020603050405020304" pitchFamily="18" charset="0"/>
                <a:cs typeface="Times New Roman" panose="02020603050405020304" pitchFamily="18" charset="0"/>
              </a:rPr>
              <a:t> </a:t>
            </a:r>
            <a:r>
              <a:rPr lang="en-GB" sz="2400" b="1" i="1" dirty="0" err="1">
                <a:solidFill>
                  <a:schemeClr val="tx1"/>
                </a:solidFill>
                <a:latin typeface="Times New Roman" panose="02020603050405020304" pitchFamily="18" charset="0"/>
                <a:cs typeface="Times New Roman" panose="02020603050405020304" pitchFamily="18" charset="0"/>
              </a:rPr>
              <a:t>nước</a:t>
            </a:r>
            <a:r>
              <a:rPr lang="en-GB" sz="2400" b="1" i="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cụ</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thùng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nhựa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smtClean="0">
                <a:solidFill>
                  <a:schemeClr val="tx1"/>
                </a:solidFill>
                <a:latin typeface="Times New Roman" panose="02020603050405020304" pitchFamily="18" charset="0"/>
                <a:cs typeface="Times New Roman" panose="02020603050405020304" pitchFamily="18" charset="0"/>
              </a:rPr>
              <a:t>10 </a:t>
            </a:r>
            <a:r>
              <a:rPr lang="en-GB" sz="2400" dirty="0" err="1" smtClean="0">
                <a:solidFill>
                  <a:schemeClr val="tx1"/>
                </a:solidFill>
                <a:latin typeface="Times New Roman" panose="02020603050405020304" pitchFamily="18" charset="0"/>
                <a:cs typeface="Times New Roman" panose="02020603050405020304" pitchFamily="18" charset="0"/>
              </a:rPr>
              <a:t>lít</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có</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nắp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đậy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kín</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5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ở 5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đó</a:t>
            </a:r>
            <a:r>
              <a:rPr lang="en-US" sz="2400" dirty="0" smtClean="0">
                <a:solidFill>
                  <a:schemeClr val="tx1"/>
                </a:solidFill>
                <a:latin typeface="Times New Roman" panose="02020603050405020304" pitchFamily="18" charset="0"/>
                <a:cs typeface="Times New Roman" panose="02020603050405020304" pitchFamily="18" charset="0"/>
              </a:rPr>
              <a:t> g</a:t>
            </a:r>
            <a:r>
              <a:rPr lang="vi-VN" sz="2400" dirty="0" smtClean="0">
                <a:solidFill>
                  <a:schemeClr val="tx1"/>
                </a:solidFill>
                <a:latin typeface="Times New Roman" pitchFamily="18" charset="0"/>
                <a:cs typeface="Times New Roman" pitchFamily="18" charset="0"/>
              </a:rPr>
              <a:t>ồm</a:t>
            </a:r>
            <a:r>
              <a:rPr lang="en-US" sz="2400"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3 mẫu nước mặt </a:t>
            </a:r>
            <a:r>
              <a:rPr lang="vi-VN"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rạch</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Con</a:t>
            </a:r>
            <a:r>
              <a:rPr lang="vi-VN"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rạch</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Thanh Phước, </a:t>
            </a:r>
            <a:r>
              <a:rPr lang="en-US" sz="2400" dirty="0" err="1" smtClean="0">
                <a:solidFill>
                  <a:schemeClr val="tx1"/>
                </a:solidFill>
                <a:latin typeface="Times New Roman" pitchFamily="18" charset="0"/>
                <a:cs typeface="Times New Roman" pitchFamily="18" charset="0"/>
              </a:rPr>
              <a:t>rạch</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Bến S</a:t>
            </a:r>
            <a:r>
              <a:rPr lang="en-US" sz="2400" dirty="0" smtClean="0">
                <a:solidFill>
                  <a:schemeClr val="tx1"/>
                </a:solidFill>
                <a:latin typeface="Times New Roman" pitchFamily="18" charset="0"/>
                <a:cs typeface="Times New Roman" pitchFamily="18" charset="0"/>
              </a:rPr>
              <a:t>ắ</a:t>
            </a:r>
            <a:r>
              <a:rPr lang="vi-VN" sz="2400" dirty="0" smtClean="0">
                <a:solidFill>
                  <a:schemeClr val="tx1"/>
                </a:solidFill>
                <a:latin typeface="Times New Roman" pitchFamily="18" charset="0"/>
                <a:cs typeface="Times New Roman" pitchFamily="18" charset="0"/>
              </a:rPr>
              <a:t>n</a:t>
            </a:r>
            <a:r>
              <a:rPr lang="vi-VN" sz="2400" dirty="0">
                <a:solidFill>
                  <a:schemeClr val="tx1"/>
                </a:solidFill>
                <a:latin typeface="Times New Roman" pitchFamily="18" charset="0"/>
                <a:cs typeface="Times New Roman" pitchFamily="18" charset="0"/>
              </a:rPr>
              <a:t>), 1 mẫu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ngầm</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(giếng </a:t>
            </a:r>
            <a:r>
              <a:rPr lang="en-US" sz="2400" dirty="0" err="1" smtClean="0">
                <a:solidFill>
                  <a:schemeClr val="tx1"/>
                </a:solidFill>
                <a:latin typeface="Times New Roman" pitchFamily="18" charset="0"/>
                <a:cs typeface="Times New Roman" pitchFamily="18" charset="0"/>
              </a:rPr>
              <a:t>khoan</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và 1 mẫu nước máy.</a:t>
            </a:r>
            <a:endParaRPr lang="en-US" sz="2400" dirty="0">
              <a:solidFill>
                <a:schemeClr val="tx1"/>
              </a:solidFill>
              <a:latin typeface="Times New Roman" pitchFamily="18" charset="0"/>
              <a:cs typeface="Times New Roman"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Ghi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lấy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mẫu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nước</a:t>
            </a:r>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6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1906304" y="433967"/>
            <a:ext cx="6617776" cy="800219"/>
          </a:xfrm>
          <a:prstGeom prst="rect">
            <a:avLst/>
          </a:prstGeom>
          <a:noFill/>
        </p:spPr>
        <p:txBody>
          <a:bodyPr wrap="square" rtlCol="0">
            <a:spAutoFit/>
          </a:bodyPr>
          <a:lstStyle/>
          <a:p>
            <a:r>
              <a:rPr lang="en-GB" sz="2800" b="1" dirty="0">
                <a:solidFill>
                  <a:srgbClr val="002060"/>
                </a:solidFill>
                <a:latin typeface="Times New Roman" pitchFamily="18" charset="0"/>
                <a:cs typeface="Times New Roman" pitchFamily="18" charset="0"/>
              </a:rPr>
              <a:t>2</a:t>
            </a:r>
            <a:r>
              <a:rPr lang="en-GB" sz="2800" b="1" dirty="0" smtClean="0">
                <a:solidFill>
                  <a:srgbClr val="002060"/>
                </a:solidFill>
                <a:latin typeface="Times New Roman" pitchFamily="18" charset="0"/>
                <a:cs typeface="Times New Roman" pitchFamily="18" charset="0"/>
              </a:rPr>
              <a:t>.1</a:t>
            </a:r>
            <a:r>
              <a:rPr lang="en-GB"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lấy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mẫu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nước</a:t>
            </a:r>
            <a:endParaRPr lang="en-US" sz="2800" dirty="0">
              <a:solidFill>
                <a:srgbClr val="002060"/>
              </a:solidFill>
              <a:latin typeface="Times New Roman" pitchFamily="18" charset="0"/>
              <a:cs typeface="Times New Roman" pitchFamily="18" charset="0"/>
            </a:endParaRPr>
          </a:p>
          <a:p>
            <a:endParaRPr lang="en-US" dirty="0">
              <a:solidFill>
                <a:srgbClr val="002060"/>
              </a:solidFill>
            </a:endParaRPr>
          </a:p>
        </p:txBody>
      </p:sp>
    </p:spTree>
    <p:extLst>
      <p:ext uri="{BB962C8B-B14F-4D97-AF65-F5344CB8AC3E}">
        <p14:creationId xmlns:p14="http://schemas.microsoft.com/office/powerpoint/2010/main" val="4255266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47" y="329648"/>
            <a:ext cx="1793095" cy="708744"/>
          </a:xfrm>
        </p:spPr>
        <p:txBody>
          <a:bodyPr>
            <a:normAutofit fontScale="90000"/>
          </a:bodyPr>
          <a:lstStyle/>
          <a:p>
            <a:r>
              <a:rPr lang="en-US" sz="2700" b="1" u="sng" dirty="0" err="1">
                <a:latin typeface="Times New Roman" panose="02020603050405020304" pitchFamily="18" charset="0"/>
                <a:cs typeface="Times New Roman" panose="02020603050405020304" pitchFamily="18" charset="0"/>
              </a:rPr>
              <a:t>Mẫu</a:t>
            </a:r>
            <a:r>
              <a:rPr lang="en-US" sz="2700" b="1"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4943" y="1069395"/>
            <a:ext cx="6679751" cy="5656869"/>
          </a:xfrm>
        </p:spPr>
        <p:txBody>
          <a:bodyPr>
            <a:normAutofit fontScale="70000" lnSpcReduction="20000"/>
          </a:bodyPr>
          <a:lstStyle/>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Địa</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điểm</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Tổ</a:t>
            </a:r>
            <a:r>
              <a:rPr lang="en-US" sz="3100" dirty="0">
                <a:solidFill>
                  <a:schemeClr val="tx1"/>
                </a:solidFill>
                <a:latin typeface="Times New Roman" panose="02020603050405020304" pitchFamily="18" charset="0"/>
                <a:cs typeface="Times New Roman" panose="02020603050405020304" pitchFamily="18" charset="0"/>
              </a:rPr>
              <a:t> 4, </a:t>
            </a:r>
            <a:r>
              <a:rPr lang="en-US" sz="3100" dirty="0" err="1">
                <a:solidFill>
                  <a:schemeClr val="tx1"/>
                </a:solidFill>
                <a:latin typeface="Times New Roman" panose="02020603050405020304" pitchFamily="18" charset="0"/>
                <a:cs typeface="Times New Roman" panose="02020603050405020304" pitchFamily="18" charset="0"/>
              </a:rPr>
              <a:t>khu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phố</a:t>
            </a:r>
            <a:r>
              <a:rPr lang="en-US" sz="3100" dirty="0">
                <a:solidFill>
                  <a:schemeClr val="tx1"/>
                </a:solidFill>
                <a:latin typeface="Times New Roman" panose="02020603050405020304" pitchFamily="18" charset="0"/>
                <a:cs typeface="Times New Roman" panose="02020603050405020304" pitchFamily="18" charset="0"/>
              </a:rPr>
              <a:t> Long </a:t>
            </a:r>
            <a:r>
              <a:rPr lang="en-US" sz="3100" dirty="0" err="1">
                <a:solidFill>
                  <a:schemeClr val="tx1"/>
                </a:solidFill>
                <a:latin typeface="Times New Roman" panose="02020603050405020304" pitchFamily="18" charset="0"/>
                <a:cs typeface="Times New Roman" panose="02020603050405020304" pitchFamily="18" charset="0"/>
              </a:rPr>
              <a:t>Bình</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phường</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Khánh</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smtClean="0">
                <a:solidFill>
                  <a:schemeClr val="tx1"/>
                </a:solidFill>
                <a:latin typeface="Times New Roman" panose="02020603050405020304" pitchFamily="18" charset="0"/>
                <a:cs typeface="Times New Roman" panose="02020603050405020304" pitchFamily="18" charset="0"/>
              </a:rPr>
              <a:t>Bình</a:t>
            </a:r>
            <a:r>
              <a:rPr lang="en-US" sz="31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Vị</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trí</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nguồn</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nước</a:t>
            </a:r>
            <a:r>
              <a:rPr lang="en-US" sz="3100" dirty="0">
                <a:solidFill>
                  <a:schemeClr val="tx1"/>
                </a:solidFill>
                <a:latin typeface="Times New Roman" panose="02020603050405020304" pitchFamily="18" charset="0"/>
                <a:cs typeface="Times New Roman" panose="02020603050405020304" pitchFamily="18" charset="0"/>
              </a:rPr>
              <a:t> ở </a:t>
            </a:r>
            <a:r>
              <a:rPr lang="en-US" sz="3100" dirty="0" err="1">
                <a:solidFill>
                  <a:schemeClr val="tx1"/>
                </a:solidFill>
                <a:latin typeface="Times New Roman" panose="02020603050405020304" pitchFamily="18" charset="0"/>
                <a:cs typeface="Times New Roman" panose="02020603050405020304" pitchFamily="18" charset="0"/>
              </a:rPr>
              <a:t>rạch</a:t>
            </a:r>
            <a:r>
              <a:rPr lang="en-US" sz="3100" dirty="0">
                <a:solidFill>
                  <a:schemeClr val="tx1"/>
                </a:solidFill>
                <a:latin typeface="Times New Roman" panose="02020603050405020304" pitchFamily="18" charset="0"/>
                <a:cs typeface="Times New Roman" panose="02020603050405020304" pitchFamily="18" charset="0"/>
              </a:rPr>
              <a:t> Con, </a:t>
            </a:r>
            <a:r>
              <a:rPr lang="en-US" sz="3100" dirty="0" err="1">
                <a:solidFill>
                  <a:schemeClr val="tx1"/>
                </a:solidFill>
                <a:latin typeface="Times New Roman" panose="02020603050405020304" pitchFamily="18" charset="0"/>
                <a:cs typeface="Times New Roman" panose="02020603050405020304" pitchFamily="18" charset="0"/>
              </a:rPr>
              <a:t>đi</a:t>
            </a:r>
            <a:r>
              <a:rPr lang="en-US" sz="3100" dirty="0">
                <a:solidFill>
                  <a:schemeClr val="tx1"/>
                </a:solidFill>
                <a:latin typeface="Times New Roman" panose="02020603050405020304" pitchFamily="18" charset="0"/>
                <a:cs typeface="Times New Roman" panose="02020603050405020304" pitchFamily="18" charset="0"/>
              </a:rPr>
              <a:t> qua </a:t>
            </a:r>
            <a:r>
              <a:rPr lang="en-US" sz="3100" dirty="0" err="1">
                <a:solidFill>
                  <a:schemeClr val="tx1"/>
                </a:solidFill>
                <a:latin typeface="Times New Roman" panose="02020603050405020304" pitchFamily="18" charset="0"/>
                <a:cs typeface="Times New Roman" panose="02020603050405020304" pitchFamily="18" charset="0"/>
              </a:rPr>
              <a:t>khu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phố</a:t>
            </a:r>
            <a:r>
              <a:rPr lang="en-US" sz="3100" dirty="0">
                <a:solidFill>
                  <a:schemeClr val="tx1"/>
                </a:solidFill>
                <a:latin typeface="Times New Roman" panose="02020603050405020304" pitchFamily="18" charset="0"/>
                <a:cs typeface="Times New Roman" panose="02020603050405020304" pitchFamily="18" charset="0"/>
              </a:rPr>
              <a:t> Long </a:t>
            </a:r>
            <a:r>
              <a:rPr lang="en-US" sz="3100" dirty="0" err="1">
                <a:solidFill>
                  <a:schemeClr val="tx1"/>
                </a:solidFill>
                <a:latin typeface="Times New Roman" panose="02020603050405020304" pitchFamily="18" charset="0"/>
                <a:cs typeface="Times New Roman" panose="02020603050405020304" pitchFamily="18" charset="0"/>
              </a:rPr>
              <a:t>Bình</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phường</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Khánh</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smtClean="0">
                <a:solidFill>
                  <a:schemeClr val="tx1"/>
                </a:solidFill>
                <a:latin typeface="Times New Roman" panose="02020603050405020304" pitchFamily="18" charset="0"/>
                <a:cs typeface="Times New Roman" panose="02020603050405020304" pitchFamily="18" charset="0"/>
              </a:rPr>
              <a:t>Bình</a:t>
            </a:r>
            <a:r>
              <a:rPr lang="en-US" sz="31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Ngày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giờ</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tháng</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năm</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endParaRPr lang="en-US" sz="31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3100" dirty="0">
                <a:solidFill>
                  <a:schemeClr val="tx1"/>
                </a:solidFill>
                <a:latin typeface="Times New Roman" panose="02020603050405020304" pitchFamily="18" charset="0"/>
                <a:cs typeface="Times New Roman" panose="02020603050405020304" pitchFamily="18" charset="0"/>
              </a:rPr>
              <a:t> </a:t>
            </a:r>
            <a:r>
              <a:rPr lang="en-US" sz="3100" dirty="0" smtClean="0">
                <a:solidFill>
                  <a:schemeClr val="tx1"/>
                </a:solidFill>
                <a:latin typeface="Times New Roman" panose="02020603050405020304" pitchFamily="18" charset="0"/>
                <a:cs typeface="Times New Roman" panose="02020603050405020304" pitchFamily="18" charset="0"/>
              </a:rPr>
              <a:t>   9g30ph, </a:t>
            </a:r>
            <a:r>
              <a:rPr lang="en-US" sz="3100" dirty="0" err="1">
                <a:solidFill>
                  <a:schemeClr val="tx1"/>
                </a:solidFill>
                <a:latin typeface="Times New Roman" panose="02020603050405020304" pitchFamily="18" charset="0"/>
                <a:cs typeface="Times New Roman" panose="02020603050405020304" pitchFamily="18" charset="0"/>
              </a:rPr>
              <a:t>ngày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smtClean="0">
                <a:solidFill>
                  <a:schemeClr val="tx1"/>
                </a:solidFill>
                <a:latin typeface="Times New Roman" panose="02020603050405020304" pitchFamily="18" charset="0"/>
                <a:cs typeface="Times New Roman" panose="02020603050405020304" pitchFamily="18" charset="0"/>
              </a:rPr>
              <a:t>8/2 </a:t>
            </a:r>
            <a:r>
              <a:rPr lang="en-US" sz="3100" dirty="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2017.</a:t>
            </a: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Điều</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kiện</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thời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tiết</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smtClean="0">
                <a:solidFill>
                  <a:schemeClr val="tx1"/>
                </a:solidFill>
                <a:latin typeface="Times New Roman" panose="02020603050405020304" pitchFamily="18" charset="0"/>
                <a:cs typeface="Times New Roman" panose="02020603050405020304" pitchFamily="18" charset="0"/>
              </a:rPr>
              <a:t>Nắng</a:t>
            </a:r>
            <a:endParaRPr lang="en-US" sz="31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Tình</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trạng</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khi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bình</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thường</a:t>
            </a:r>
            <a:r>
              <a:rPr lang="en-US" sz="31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Khối</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lượng</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đã</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10 </a:t>
            </a:r>
            <a:r>
              <a:rPr lang="en-US" sz="3100" dirty="0" err="1">
                <a:solidFill>
                  <a:schemeClr val="tx1"/>
                </a:solidFill>
                <a:latin typeface="Times New Roman" panose="02020603050405020304" pitchFamily="18" charset="0"/>
                <a:cs typeface="Times New Roman" panose="02020603050405020304" pitchFamily="18" charset="0"/>
              </a:rPr>
              <a:t>lít</a:t>
            </a:r>
            <a:r>
              <a:rPr lang="en-US" sz="31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3100" dirty="0" err="1" smtClean="0">
                <a:solidFill>
                  <a:schemeClr val="tx1"/>
                </a:solidFill>
                <a:latin typeface="Times New Roman" panose="02020603050405020304" pitchFamily="18" charset="0"/>
                <a:cs typeface="Times New Roman" panose="02020603050405020304" pitchFamily="18" charset="0"/>
              </a:rPr>
              <a:t>Người</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lấy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mẫu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Trần</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Thị</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smtClean="0">
                <a:solidFill>
                  <a:schemeClr val="tx1"/>
                </a:solidFill>
                <a:latin typeface="Times New Roman" panose="02020603050405020304" pitchFamily="18" charset="0"/>
                <a:cs typeface="Times New Roman" panose="02020603050405020304" pitchFamily="18" charset="0"/>
              </a:rPr>
              <a:t>Vinh</a:t>
            </a:r>
            <a:endParaRPr lang="en-US" sz="31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smtClean="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Content Placeholder 3" descr="D:\Anh ky niem\J5 MANH\20170208_103511.jpg"/>
          <p:cNvPicPr>
            <a:picLocks/>
          </p:cNvPicPr>
          <p:nvPr/>
        </p:nvPicPr>
        <p:blipFill rotWithShape="1">
          <a:blip r:embed="rId2" cstate="print">
            <a:extLst>
              <a:ext uri="{28A0092B-C50C-407E-A947-70E740481C1C}">
                <a14:useLocalDpi xmlns:a14="http://schemas.microsoft.com/office/drawing/2010/main" val="0"/>
              </a:ext>
            </a:extLst>
          </a:blip>
          <a:srcRect l="9234" t="8127" r="29249" b="6647"/>
          <a:stretch/>
        </p:blipFill>
        <p:spPr bwMode="auto">
          <a:xfrm rot="5400000">
            <a:off x="8128861" y="627681"/>
            <a:ext cx="3316636" cy="4510006"/>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7784867" y="4620492"/>
            <a:ext cx="3847528" cy="400110"/>
          </a:xfrm>
          <a:prstGeom prst="rect">
            <a:avLst/>
          </a:prstGeom>
        </p:spPr>
        <p:txBody>
          <a:bodyPr wrap="none">
            <a:spAutoFit/>
          </a:bodyPr>
          <a:lstStyle/>
          <a:p>
            <a:r>
              <a:rPr lang="en-US" sz="2000" b="1" dirty="0" err="1">
                <a:latin typeface="Times New Roman" panose="02020603050405020304" pitchFamily="18" charset="0"/>
                <a:ea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rPr>
              <a:t>6.</a:t>
            </a:r>
            <a:r>
              <a:rPr lang="en-US" sz="2000" dirty="0" smtClean="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Mẫu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nước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rạch</a:t>
            </a:r>
            <a:r>
              <a:rPr lang="en-US" sz="2000" i="1" dirty="0">
                <a:latin typeface="Times New Roman" panose="02020603050405020304" pitchFamily="18" charset="0"/>
                <a:ea typeface="Times New Roman" panose="02020603050405020304" pitchFamily="18" charset="0"/>
              </a:rPr>
              <a:t> Con</a:t>
            </a:r>
            <a:endParaRPr lang="en-US" sz="2000" dirty="0"/>
          </a:p>
        </p:txBody>
      </p:sp>
    </p:spTree>
    <p:extLst>
      <p:ext uri="{BB962C8B-B14F-4D97-AF65-F5344CB8AC3E}">
        <p14:creationId xmlns:p14="http://schemas.microsoft.com/office/powerpoint/2010/main" val="378618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039" y="-170474"/>
            <a:ext cx="1917082" cy="929899"/>
          </a:xfrm>
        </p:spPr>
        <p:txBody>
          <a:bodyPr>
            <a:normAutofit fontScale="90000"/>
          </a:bodyPr>
          <a:lstStyle/>
          <a:p>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2700" b="1" u="sng" dirty="0" err="1">
                <a:latin typeface="Times New Roman" panose="02020603050405020304" pitchFamily="18" charset="0"/>
                <a:cs typeface="Times New Roman" panose="02020603050405020304" pitchFamily="18" charset="0"/>
              </a:rPr>
              <a:t>Mẫu</a:t>
            </a:r>
            <a:r>
              <a:rPr lang="en-US" sz="2700" b="1" u="sng" dirty="0">
                <a:latin typeface="Times New Roman" panose="02020603050405020304" pitchFamily="18" charset="0"/>
                <a:cs typeface="Times New Roman" panose="02020603050405020304" pitchFamily="18" charset="0"/>
              </a:rPr>
              <a:t> 2</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30918" y="1022885"/>
            <a:ext cx="6678759" cy="5943601"/>
          </a:xfrm>
        </p:spPr>
        <p:txBody>
          <a:bodyPr>
            <a:normAutofit fontScale="92500" lnSpcReduction="10000"/>
          </a:bodyPr>
          <a:lstStyle/>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Địa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khu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Long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Bình</a:t>
            </a:r>
            <a:r>
              <a:rPr lang="en-US" sz="24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Đỗ</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Long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10g30ph,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9/2 /2017.</a:t>
            </a:r>
          </a:p>
          <a:p>
            <a:pPr>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Nắng</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Tình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Khối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10 </a:t>
            </a:r>
            <a:r>
              <a:rPr lang="en-US" sz="2400" dirty="0" err="1">
                <a:solidFill>
                  <a:schemeClr val="tx1"/>
                </a:solidFill>
                <a:latin typeface="Times New Roman" panose="02020603050405020304" pitchFamily="18" charset="0"/>
                <a:cs typeface="Times New Roman" panose="02020603050405020304" pitchFamily="18" charset="0"/>
              </a:rPr>
              <a:t>lít</a:t>
            </a:r>
            <a:r>
              <a:rPr lang="en-US" sz="24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Vinh</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4" name="Content Placeholder 3" descr="D:\Anh ky niem\anh may dt vinh\20170209_110945.jpg"/>
          <p:cNvPicPr>
            <a:picLocks/>
          </p:cNvPicPr>
          <p:nvPr/>
        </p:nvPicPr>
        <p:blipFill rotWithShape="1">
          <a:blip r:embed="rId2" cstate="print">
            <a:extLst>
              <a:ext uri="{28A0092B-C50C-407E-A947-70E740481C1C}">
                <a14:useLocalDpi xmlns:a14="http://schemas.microsoft.com/office/drawing/2010/main" val="0"/>
              </a:ext>
            </a:extLst>
          </a:blip>
          <a:srcRect l="2219" r="21751"/>
          <a:stretch/>
        </p:blipFill>
        <p:spPr bwMode="auto">
          <a:xfrm rot="5400000">
            <a:off x="7905152" y="819107"/>
            <a:ext cx="3851878" cy="472181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436505" y="5214440"/>
            <a:ext cx="5867311" cy="369332"/>
          </a:xfrm>
          <a:prstGeom prst="rect">
            <a:avLst/>
          </a:prstGeom>
        </p:spPr>
        <p:txBody>
          <a:bodyPr wrap="none">
            <a:spAutoFit/>
          </a:bodyPr>
          <a:lstStyle/>
          <a:p>
            <a:pPr algn="ctr">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giếng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khoan</a:t>
            </a:r>
            <a:r>
              <a:rPr lang="en-US" i="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30m</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dân</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70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332" y="190157"/>
            <a:ext cx="1766807" cy="677748"/>
          </a:xfrm>
        </p:spPr>
        <p:txBody>
          <a:bodyPr>
            <a:normAutofit fontScale="90000"/>
          </a:bodyPr>
          <a:lstStyle/>
          <a:p>
            <a:r>
              <a:rPr lang="en-US" sz="2700" b="1" u="sng" dirty="0" err="1">
                <a:latin typeface="Times New Roman" panose="02020603050405020304" pitchFamily="18" charset="0"/>
                <a:cs typeface="Times New Roman" panose="02020603050405020304" pitchFamily="18" charset="0"/>
              </a:rPr>
              <a:t>Mẫu</a:t>
            </a:r>
            <a:r>
              <a:rPr lang="en-US" sz="2700" b="1" u="sng" dirty="0">
                <a:latin typeface="Times New Roman" panose="02020603050405020304" pitchFamily="18" charset="0"/>
                <a:cs typeface="Times New Roman" panose="02020603050405020304" pitchFamily="18" charset="0"/>
              </a:rPr>
              <a:t> 3</a:t>
            </a:r>
            <a:r>
              <a:rPr lang="en-US" dirty="0"/>
              <a:t/>
            </a:r>
            <a:br>
              <a:rPr lang="en-US" dirty="0"/>
            </a:br>
            <a:endParaRPr lang="en-US" dirty="0"/>
          </a:p>
        </p:txBody>
      </p:sp>
      <p:sp>
        <p:nvSpPr>
          <p:cNvPr id="3" name="Content Placeholder 2"/>
          <p:cNvSpPr>
            <a:spLocks noGrp="1"/>
          </p:cNvSpPr>
          <p:nvPr>
            <p:ph idx="1"/>
          </p:nvPr>
        </p:nvSpPr>
        <p:spPr>
          <a:xfrm>
            <a:off x="1022889" y="1038382"/>
            <a:ext cx="7113722" cy="5990096"/>
          </a:xfrm>
        </p:spPr>
        <p:txBody>
          <a:bodyPr>
            <a:normAutofit fontScale="85000" lnSpcReduction="10000"/>
          </a:bodyPr>
          <a:lstStyle/>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Bình</a:t>
            </a:r>
            <a:r>
              <a:rPr lang="en-US" sz="28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nguồn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rạch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phường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giờ</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             12g15ph,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8/2 /2017</a:t>
            </a:r>
          </a:p>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Nắng</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thường</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Khối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10 </a:t>
            </a:r>
            <a:r>
              <a:rPr lang="en-US" sz="2800" dirty="0" err="1" smtClean="0">
                <a:solidFill>
                  <a:schemeClr val="tx1"/>
                </a:solidFill>
                <a:latin typeface="Times New Roman" panose="02020603050405020304" pitchFamily="18" charset="0"/>
                <a:cs typeface="Times New Roman" panose="02020603050405020304" pitchFamily="18" charset="0"/>
              </a:rPr>
              <a:t>lít</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Vinh</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4" name="Content Placeholder 4" descr="D:\Anh ky niem\J5 MANH\20170208_104449.jpg"/>
          <p:cNvPicPr>
            <a:picLocks/>
          </p:cNvPicPr>
          <p:nvPr/>
        </p:nvPicPr>
        <p:blipFill rotWithShape="1">
          <a:blip r:embed="rId2" cstate="print">
            <a:extLst>
              <a:ext uri="{28A0092B-C50C-407E-A947-70E740481C1C}">
                <a14:useLocalDpi xmlns:a14="http://schemas.microsoft.com/office/drawing/2010/main" val="0"/>
              </a:ext>
            </a:extLst>
          </a:blip>
          <a:srcRect r="34948"/>
          <a:stretch/>
        </p:blipFill>
        <p:spPr bwMode="auto">
          <a:xfrm rot="5400000">
            <a:off x="8338985" y="858476"/>
            <a:ext cx="3456125" cy="4249904"/>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8163320" y="4851208"/>
            <a:ext cx="3865162" cy="369332"/>
          </a:xfrm>
          <a:prstGeom prst="rect">
            <a:avLst/>
          </a:prstGeom>
        </p:spPr>
        <p:txBody>
          <a:bodyPr wrap="none">
            <a:spAutoFit/>
          </a:bodyPr>
          <a:lstStyle/>
          <a:p>
            <a:pPr algn="ctr">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8</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rạch</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Bến Sắn</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08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323" y="205656"/>
            <a:ext cx="1828800" cy="801734"/>
          </a:xfrm>
        </p:spPr>
        <p:txBody>
          <a:bodyPr>
            <a:normAutofit/>
          </a:bodyPr>
          <a:lstStyle/>
          <a:p>
            <a:r>
              <a:rPr lang="en-US" sz="2400" b="1" u="sng" dirty="0" err="1">
                <a:latin typeface="Times New Roman" panose="02020603050405020304" pitchFamily="18" charset="0"/>
                <a:cs typeface="Times New Roman" panose="02020603050405020304" pitchFamily="18" charset="0"/>
              </a:rPr>
              <a:t>Mẫu</a:t>
            </a:r>
            <a:r>
              <a:rPr lang="en-US" sz="2400" b="1" u="sng" dirty="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2897" y="960892"/>
            <a:ext cx="7299701" cy="5990095"/>
          </a:xfrm>
        </p:spPr>
        <p:txBody>
          <a:bodyPr>
            <a:noAutofit/>
          </a:bodyPr>
          <a:lstStyle/>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Địa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Vị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rạch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10g15ph,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10/2 /2017</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Điều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Nắng</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Tình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Khối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10 </a:t>
            </a:r>
            <a:r>
              <a:rPr lang="en-US" sz="2400" dirty="0" err="1">
                <a:solidFill>
                  <a:schemeClr val="tx1"/>
                </a:solidFill>
                <a:latin typeface="Times New Roman" panose="02020603050405020304" pitchFamily="18" charset="0"/>
                <a:cs typeface="Times New Roman" panose="02020603050405020304" pitchFamily="18" charset="0"/>
              </a:rPr>
              <a:t>lít</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Vinh</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descr="D:\Anh ky niem\J5 MANH\20170210_152315.jpg"/>
          <p:cNvPicPr>
            <a:picLocks/>
          </p:cNvPicPr>
          <p:nvPr/>
        </p:nvPicPr>
        <p:blipFill rotWithShape="1">
          <a:blip r:embed="rId2" cstate="print">
            <a:extLst>
              <a:ext uri="{28A0092B-C50C-407E-A947-70E740481C1C}">
                <a14:useLocalDpi xmlns:a14="http://schemas.microsoft.com/office/drawing/2010/main" val="0"/>
              </a:ext>
            </a:extLst>
          </a:blip>
          <a:srcRect r="22800"/>
          <a:stretch/>
        </p:blipFill>
        <p:spPr bwMode="auto">
          <a:xfrm rot="5400000">
            <a:off x="8199994" y="598532"/>
            <a:ext cx="3474657" cy="4509352"/>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806637" y="4699022"/>
            <a:ext cx="4358887" cy="369332"/>
          </a:xfrm>
          <a:prstGeom prst="rect">
            <a:avLst/>
          </a:prstGeom>
        </p:spPr>
        <p:txBody>
          <a:bodyPr wrap="none">
            <a:spAutoFit/>
          </a:bodyPr>
          <a:lstStyle/>
          <a:p>
            <a:pPr algn="ctr">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rạch</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Thạnh</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Phước</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714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25" y="376135"/>
            <a:ext cx="1642821" cy="739741"/>
          </a:xfrm>
        </p:spPr>
        <p:txBody>
          <a:bodyPr>
            <a:normAutofit/>
          </a:bodyPr>
          <a:lstStyle/>
          <a:p>
            <a:r>
              <a:rPr lang="en-US" sz="2400" b="1" u="sng" dirty="0" err="1">
                <a:latin typeface="Times New Roman" panose="02020603050405020304" pitchFamily="18" charset="0"/>
                <a:cs typeface="Times New Roman" panose="02020603050405020304" pitchFamily="18" charset="0"/>
              </a:rPr>
              <a:t>Mẫu</a:t>
            </a:r>
            <a:r>
              <a:rPr lang="en-US" sz="2400" b="1" u="sng" dirty="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9381" y="1100380"/>
            <a:ext cx="6012348" cy="5610386"/>
          </a:xfrm>
        </p:spPr>
        <p:txBody>
          <a:bodyPr>
            <a:normAutofit fontScale="92500" lnSpcReduction="10000"/>
          </a:bodyPr>
          <a:lstStyle/>
          <a:p>
            <a:pPr>
              <a:lnSpc>
                <a:spcPct val="150000"/>
              </a:lnSpc>
            </a:pPr>
            <a:r>
              <a:rPr lang="en-US" sz="2600" dirty="0" err="1" smtClean="0">
                <a:solidFill>
                  <a:schemeClr val="tx1"/>
                </a:solidFill>
                <a:latin typeface="Times New Roman" panose="02020603050405020304" pitchFamily="18" charset="0"/>
                <a:cs typeface="Times New Roman" panose="02020603050405020304" pitchFamily="18" charset="0"/>
              </a:rPr>
              <a:t>Địa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điểm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phường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Khánh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Bình</a:t>
            </a:r>
            <a:r>
              <a:rPr lang="en-US" sz="2600" dirty="0">
                <a:solidFill>
                  <a:schemeClr val="tx1"/>
                </a:solidFill>
                <a:latin typeface="Times New Roman" panose="02020603050405020304" pitchFamily="18" charset="0"/>
                <a:cs typeface="Times New Roman" panose="02020603050405020304" pitchFamily="18" charset="0"/>
              </a:rPr>
              <a:t>.</a:t>
            </a:r>
            <a:endParaRPr lang="en-US" sz="26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600" dirty="0" err="1">
                <a:solidFill>
                  <a:schemeClr val="tx1"/>
                </a:solidFill>
                <a:latin typeface="Times New Roman" panose="02020603050405020304" pitchFamily="18" charset="0"/>
                <a:cs typeface="Times New Roman" panose="02020603050405020304" pitchFamily="18" charset="0"/>
              </a:rPr>
              <a:t>Vị</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nguồn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a:t>
            </a:r>
            <a:r>
              <a:rPr lang="en-US" sz="2600" dirty="0" err="1" smtClean="0">
                <a:solidFill>
                  <a:schemeClr val="tx1"/>
                </a:solidFill>
                <a:latin typeface="Times New Roman" panose="02020603050405020304" pitchFamily="18" charset="0"/>
                <a:cs typeface="Times New Roman" panose="02020603050405020304" pitchFamily="18" charset="0"/>
              </a:rPr>
              <a:t>áy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do </a:t>
            </a:r>
            <a:r>
              <a:rPr lang="en-US" sz="2600" dirty="0" err="1">
                <a:solidFill>
                  <a:schemeClr val="tx1"/>
                </a:solidFill>
                <a:latin typeface="Times New Roman" panose="02020603050405020304" pitchFamily="18" charset="0"/>
                <a:cs typeface="Times New Roman" panose="02020603050405020304" pitchFamily="18" charset="0"/>
              </a:rPr>
              <a:t>n</a:t>
            </a:r>
            <a:r>
              <a:rPr lang="en-US" sz="2600" dirty="0" err="1" smtClean="0">
                <a:solidFill>
                  <a:schemeClr val="tx1"/>
                </a:solidFill>
                <a:latin typeface="Times New Roman" panose="02020603050405020304" pitchFamily="18" charset="0"/>
                <a:cs typeface="Times New Roman" panose="02020603050405020304" pitchFamily="18" charset="0"/>
              </a:rPr>
              <a:t>hà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cấp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phường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Khánh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Bình</a:t>
            </a:r>
            <a:r>
              <a:rPr lang="en-US" sz="26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600" dirty="0" err="1">
                <a:solidFill>
                  <a:schemeClr val="tx1"/>
                </a:solidFill>
                <a:latin typeface="Times New Roman" panose="02020603050405020304" pitchFamily="18" charset="0"/>
                <a:cs typeface="Times New Roman" panose="02020603050405020304" pitchFamily="18" charset="0"/>
              </a:rPr>
              <a:t>Ngày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giờ</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endParaRPr lang="en-US" sz="26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2600" dirty="0" smtClean="0">
                <a:solidFill>
                  <a:schemeClr val="tx1"/>
                </a:solidFill>
                <a:latin typeface="Times New Roman" panose="02020603050405020304" pitchFamily="18" charset="0"/>
                <a:cs typeface="Times New Roman" panose="02020603050405020304" pitchFamily="18" charset="0"/>
              </a:rPr>
              <a:t>      11g15 </a:t>
            </a:r>
            <a:r>
              <a:rPr lang="en-US" sz="2600" dirty="0" err="1" smtClean="0">
                <a:solidFill>
                  <a:schemeClr val="tx1"/>
                </a:solidFill>
                <a:latin typeface="Times New Roman" panose="02020603050405020304" pitchFamily="18" charset="0"/>
                <a:cs typeface="Times New Roman" panose="02020603050405020304" pitchFamily="18" charset="0"/>
              </a:rPr>
              <a:t>ph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ngày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9/2/ </a:t>
            </a:r>
            <a:r>
              <a:rPr lang="en-US" sz="2600" dirty="0">
                <a:solidFill>
                  <a:schemeClr val="tx1"/>
                </a:solidFill>
                <a:latin typeface="Times New Roman" panose="02020603050405020304" pitchFamily="18" charset="0"/>
                <a:cs typeface="Times New Roman" panose="02020603050405020304" pitchFamily="18" charset="0"/>
              </a:rPr>
              <a:t>2017</a:t>
            </a:r>
            <a:r>
              <a:rPr lang="en-US" sz="26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Nắng</a:t>
            </a:r>
            <a:endParaRPr lang="en-US" sz="26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600" dirty="0" err="1">
                <a:solidFill>
                  <a:schemeClr val="tx1"/>
                </a:solidFill>
                <a:latin typeface="Times New Roman" panose="02020603050405020304" pitchFamily="18" charset="0"/>
                <a:cs typeface="Times New Roman" panose="02020603050405020304" pitchFamily="18" charset="0"/>
              </a:rPr>
              <a:t>Tình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thường</a:t>
            </a:r>
            <a:endParaRPr lang="en-US" sz="26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600" dirty="0" err="1" smtClean="0">
                <a:solidFill>
                  <a:schemeClr val="tx1"/>
                </a:solidFill>
                <a:latin typeface="Times New Roman" panose="02020603050405020304" pitchFamily="18" charset="0"/>
                <a:cs typeface="Times New Roman" panose="02020603050405020304" pitchFamily="18" charset="0"/>
              </a:rPr>
              <a:t>Khối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10 </a:t>
            </a:r>
            <a:r>
              <a:rPr lang="en-US" sz="2600" dirty="0" err="1">
                <a:solidFill>
                  <a:schemeClr val="tx1"/>
                </a:solidFill>
                <a:latin typeface="Times New Roman" panose="02020603050405020304" pitchFamily="18" charset="0"/>
                <a:cs typeface="Times New Roman" panose="02020603050405020304" pitchFamily="18" charset="0"/>
              </a:rPr>
              <a:t>lít</a:t>
            </a:r>
            <a:endParaRPr lang="en-US" sz="26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600" dirty="0" err="1" smtClean="0">
                <a:solidFill>
                  <a:schemeClr val="tx1"/>
                </a:solidFill>
                <a:latin typeface="Times New Roman" panose="02020603050405020304" pitchFamily="18" charset="0"/>
                <a:cs typeface="Times New Roman" panose="02020603050405020304" pitchFamily="18" charset="0"/>
              </a:rPr>
              <a:t>Người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mẫu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Trần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Thị</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Vinh</a:t>
            </a:r>
            <a:endParaRPr lang="en-US" sz="26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4" name="Content Placeholder 3" descr="C:\Users\USER\AppData\Local\Microsoft\Windows\INetCache\Content.Word\20170425_101211.jpg"/>
          <p:cNvPicPr>
            <a:picLocks/>
          </p:cNvPicPr>
          <p:nvPr/>
        </p:nvPicPr>
        <p:blipFill rotWithShape="1">
          <a:blip r:embed="rId2" cstate="print">
            <a:extLst>
              <a:ext uri="{28A0092B-C50C-407E-A947-70E740481C1C}">
                <a14:useLocalDpi xmlns:a14="http://schemas.microsoft.com/office/drawing/2010/main" val="0"/>
              </a:ext>
            </a:extLst>
          </a:blip>
          <a:srcRect l="6619" t="8594" r="8681" b="318"/>
          <a:stretch/>
        </p:blipFill>
        <p:spPr bwMode="auto">
          <a:xfrm rot="5400000">
            <a:off x="8012084" y="729755"/>
            <a:ext cx="3422105" cy="466089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851489" y="4997562"/>
            <a:ext cx="3929282" cy="369332"/>
          </a:xfrm>
          <a:prstGeom prst="rect">
            <a:avLst/>
          </a:prstGeom>
        </p:spPr>
        <p:txBody>
          <a:bodyPr wrap="none">
            <a:spAutoFit/>
          </a:bodyPr>
          <a:lstStyle/>
          <a:p>
            <a:pPr algn="ctr">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b="1" dirty="0">
                <a:latin typeface="Times New Roman" panose="02020603050405020304" pitchFamily="18" charset="0"/>
                <a:ea typeface="Times New Roman" panose="02020603050405020304" pitchFamily="18" charset="0"/>
                <a:cs typeface="Times New Roman" panose="02020603050405020304" pitchFamily="18" charset="0"/>
              </a:rPr>
              <a:t>0</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i="1" dirty="0" err="1" smtClean="0">
                <a:latin typeface="Times New Roman" panose="02020603050405020304" pitchFamily="18" charset="0"/>
                <a:ea typeface="Times New Roman" panose="02020603050405020304" pitchFamily="18" charset="0"/>
                <a:cs typeface="Times New Roman" panose="02020603050405020304" pitchFamily="18" charset="0"/>
              </a:rPr>
              <a:t>áy</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dân</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76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Users\USER\AppData\Local\Microsoft\Windows\INetCache\Content.Word\20170309_161050.jpg"/>
          <p:cNvPicPr>
            <a:picLocks/>
          </p:cNvPicPr>
          <p:nvPr/>
        </p:nvPicPr>
        <p:blipFill rotWithShape="1">
          <a:blip r:embed="rId2" cstate="print">
            <a:extLst>
              <a:ext uri="{28A0092B-C50C-407E-A947-70E740481C1C}">
                <a14:useLocalDpi xmlns:a14="http://schemas.microsoft.com/office/drawing/2010/main" val="0"/>
              </a:ext>
            </a:extLst>
          </a:blip>
          <a:srcRect l="12187" r="32250"/>
          <a:stretch/>
        </p:blipFill>
        <p:spPr bwMode="auto">
          <a:xfrm>
            <a:off x="4897521" y="3254644"/>
            <a:ext cx="4339469" cy="3603356"/>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673827" y="147311"/>
            <a:ext cx="9841424" cy="613019"/>
          </a:xfrm>
        </p:spPr>
        <p:txBody>
          <a:bodyPr>
            <a:normAutofit/>
          </a:bodyPr>
          <a:lstStyle/>
          <a:p>
            <a:r>
              <a:rPr lang="en-GB" sz="2800" b="1" dirty="0" smtClean="0">
                <a:solidFill>
                  <a:srgbClr val="002060"/>
                </a:solidFill>
                <a:latin typeface="Times New Roman" panose="02020603050405020304" pitchFamily="18" charset="0"/>
                <a:cs typeface="Times New Roman" panose="02020603050405020304" pitchFamily="18" charset="0"/>
              </a:rPr>
              <a:t>2.2. </a:t>
            </a:r>
            <a:r>
              <a:rPr lang="en-GB" sz="2800" b="1" dirty="0" err="1" smtClean="0">
                <a:solidFill>
                  <a:srgbClr val="002060"/>
                </a:solidFill>
                <a:latin typeface="Times New Roman" panose="02020603050405020304" pitchFamily="18" charset="0"/>
                <a:cs typeface="Times New Roman" panose="02020603050405020304" pitchFamily="18" charset="0"/>
              </a:rPr>
              <a:t>Thiết</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kế</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hỗn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hợp</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bê</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tông</a:t>
            </a:r>
            <a:r>
              <a:rPr lang="en-GB" sz="2800" b="1" dirty="0" smtClean="0">
                <a:solidFill>
                  <a:srgbClr val="002060"/>
                </a:solidFill>
                <a:latin typeface="Times New Roman" panose="02020603050405020304" pitchFamily="18" charset="0"/>
                <a:cs typeface="Times New Roman" panose="02020603050405020304" pitchFamily="18" charset="0"/>
              </a:rPr>
              <a:t> M250</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90794" y="759415"/>
            <a:ext cx="9732935" cy="6323308"/>
          </a:xfrm>
        </p:spPr>
        <p:txBody>
          <a:bodyPr>
            <a:normAutofit lnSpcReduction="10000"/>
          </a:bodyPr>
          <a:lstStyle/>
          <a:p>
            <a:pPr>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1m</a:t>
            </a:r>
            <a:r>
              <a:rPr lang="en-US" sz="2400" baseline="30000" dirty="0" err="1">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xi </a:t>
            </a:r>
            <a:r>
              <a:rPr lang="en-US" sz="2400" dirty="0" err="1">
                <a:solidFill>
                  <a:schemeClr val="tx1"/>
                </a:solidFill>
                <a:latin typeface="Times New Roman" panose="02020603050405020304" pitchFamily="18" charset="0"/>
                <a:cs typeface="Times New Roman" panose="02020603050405020304" pitchFamily="18" charset="0"/>
              </a:rPr>
              <a:t>măng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PCB.40</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1x2cm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sụt</a:t>
            </a:r>
            <a:r>
              <a:rPr lang="en-US" sz="2400" dirty="0">
                <a:solidFill>
                  <a:schemeClr val="tx1"/>
                </a:solidFill>
                <a:latin typeface="Times New Roman" panose="02020603050405020304" pitchFamily="18" charset="0"/>
                <a:cs typeface="Times New Roman" panose="02020603050405020304" pitchFamily="18" charset="0"/>
              </a:rPr>
              <a:t> 6÷8 cm</a:t>
            </a:r>
            <a:r>
              <a:rPr lang="en-US" sz="2400" dirty="0" smtClean="0">
                <a:solidFill>
                  <a:schemeClr val="tx1"/>
                </a:solidFill>
                <a:latin typeface="Times New Roman" panose="02020603050405020304" pitchFamily="18" charset="0"/>
                <a:cs typeface="Times New Roman" panose="02020603050405020304" pitchFamily="18" charset="0"/>
              </a:rPr>
              <a:t>.</a:t>
            </a:r>
          </a:p>
          <a:p>
            <a:pPr>
              <a:lnSpc>
                <a:spcPct val="150000"/>
              </a:lnSpc>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Tỷ</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bởi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7756030"/>
              </p:ext>
            </p:extLst>
          </p:nvPr>
        </p:nvGraphicFramePr>
        <p:xfrm>
          <a:off x="2492690" y="2168463"/>
          <a:ext cx="7410728" cy="1454598"/>
        </p:xfrm>
        <a:graphic>
          <a:graphicData uri="http://schemas.openxmlformats.org/drawingml/2006/table">
            <a:tbl>
              <a:tblPr firstRow="1" firstCol="1" bandRow="1">
                <a:tableStyleId>{5C22544A-7EE6-4342-B048-85BDC9FD1C3A}</a:tableStyleId>
              </a:tblPr>
              <a:tblGrid>
                <a:gridCol w="1482951"/>
                <a:gridCol w="1595236"/>
                <a:gridCol w="1527804"/>
                <a:gridCol w="1550382"/>
                <a:gridCol w="1254355"/>
              </a:tblGrid>
              <a:tr h="1139130">
                <a:tc>
                  <a:txBody>
                    <a:bodyPr/>
                    <a:lstStyle/>
                    <a:p>
                      <a:pPr algn="ctr">
                        <a:lnSpc>
                          <a:spcPct val="115000"/>
                        </a:lnSpc>
                        <a:spcAft>
                          <a:spcPts val="0"/>
                        </a:spcAft>
                      </a:pPr>
                      <a:r>
                        <a:rPr lang="en-US" sz="1800" dirty="0" err="1">
                          <a:solidFill>
                            <a:schemeClr val="tx1"/>
                          </a:solidFill>
                          <a:effectLst/>
                          <a:latin typeface="Times New Roman" pitchFamily="18" charset="0"/>
                          <a:cs typeface="Times New Roman" pitchFamily="18" charset="0"/>
                        </a:rPr>
                        <a:t>Mác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bê</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tông</a:t>
                      </a:r>
                      <a:endParaRPr lang="en-US"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0" marR="0" marT="0" marB="0" anchor="ctr">
                    <a:solidFill>
                      <a:schemeClr val="bg2">
                        <a:lumMod val="90000"/>
                      </a:schemeClr>
                    </a:solidFill>
                  </a:tcPr>
                </a:tc>
                <a:tc>
                  <a:txBody>
                    <a:bodyPr/>
                    <a:lstStyle/>
                    <a:p>
                      <a:pPr algn="ctr">
                        <a:lnSpc>
                          <a:spcPct val="115000"/>
                        </a:lnSpc>
                        <a:spcAft>
                          <a:spcPts val="0"/>
                        </a:spcAft>
                      </a:pPr>
                      <a:r>
                        <a:rPr lang="en-US" sz="1800" dirty="0">
                          <a:solidFill>
                            <a:schemeClr val="tx1"/>
                          </a:solidFill>
                          <a:effectLst/>
                          <a:latin typeface="Times New Roman" pitchFamily="18" charset="0"/>
                          <a:cs typeface="Times New Roman" pitchFamily="18" charset="0"/>
                        </a:rPr>
                        <a:t>Xi </a:t>
                      </a:r>
                      <a:r>
                        <a:rPr lang="en-US" sz="1800" dirty="0" err="1">
                          <a:solidFill>
                            <a:schemeClr val="tx1"/>
                          </a:solidFill>
                          <a:effectLst/>
                          <a:latin typeface="Times New Roman" pitchFamily="18" charset="0"/>
                          <a:cs typeface="Times New Roman" pitchFamily="18" charset="0"/>
                        </a:rPr>
                        <a:t>măng</a:t>
                      </a:r>
                      <a:r>
                        <a:rPr lang="en-US" sz="1800" dirty="0">
                          <a:solidFill>
                            <a:schemeClr val="tx1"/>
                          </a:solidFill>
                          <a:effectLst/>
                          <a:latin typeface="Times New Roman" pitchFamily="18" charset="0"/>
                          <a:cs typeface="Times New Roman" pitchFamily="18" charset="0"/>
                        </a:rPr>
                        <a:t> (kg)</a:t>
                      </a:r>
                      <a:endParaRPr lang="en-US"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0" marR="0" marT="0" marB="0" anchor="ctr">
                    <a:solidFill>
                      <a:schemeClr val="bg2">
                        <a:lumMod val="90000"/>
                      </a:schemeClr>
                    </a:solidFill>
                  </a:tcPr>
                </a:tc>
                <a:tc>
                  <a:txBody>
                    <a:bodyPr/>
                    <a:lstStyle/>
                    <a:p>
                      <a:pPr algn="ctr">
                        <a:lnSpc>
                          <a:spcPct val="115000"/>
                        </a:lnSpc>
                        <a:spcAft>
                          <a:spcPts val="0"/>
                        </a:spcAft>
                      </a:pPr>
                      <a:r>
                        <a:rPr lang="en-US" sz="1800" dirty="0" err="1">
                          <a:solidFill>
                            <a:schemeClr val="tx1"/>
                          </a:solidFill>
                          <a:effectLst/>
                          <a:latin typeface="Times New Roman" pitchFamily="18" charset="0"/>
                          <a:cs typeface="Times New Roman" pitchFamily="18" charset="0"/>
                        </a:rPr>
                        <a:t>Cát</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vàng</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m</a:t>
                      </a:r>
                      <a:r>
                        <a:rPr lang="en-US" sz="1800" baseline="30000" dirty="0" err="1">
                          <a:solidFill>
                            <a:schemeClr val="tx1"/>
                          </a:solidFill>
                          <a:effectLst/>
                          <a:latin typeface="Times New Roman" pitchFamily="18" charset="0"/>
                          <a:cs typeface="Times New Roman" pitchFamily="18" charset="0"/>
                        </a:rPr>
                        <a:t>3</a:t>
                      </a:r>
                      <a:r>
                        <a:rPr lang="en-US" sz="1800" dirty="0">
                          <a:solidFill>
                            <a:schemeClr val="tx1"/>
                          </a:solidFill>
                          <a:effectLst/>
                          <a:latin typeface="Times New Roman" pitchFamily="18" charset="0"/>
                          <a:cs typeface="Times New Roman" pitchFamily="18" charset="0"/>
                        </a:rPr>
                        <a:t>)</a:t>
                      </a:r>
                      <a:endParaRPr lang="en-US"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0" marR="0" marT="0" marB="0" anchor="ctr">
                    <a:solidFill>
                      <a:schemeClr val="bg2">
                        <a:lumMod val="90000"/>
                      </a:schemeClr>
                    </a:solidFill>
                  </a:tcPr>
                </a:tc>
                <a:tc>
                  <a:txBody>
                    <a:bodyPr/>
                    <a:lstStyle/>
                    <a:p>
                      <a:pPr algn="ctr">
                        <a:lnSpc>
                          <a:spcPct val="115000"/>
                        </a:lnSpc>
                        <a:spcAft>
                          <a:spcPts val="0"/>
                        </a:spcAft>
                      </a:pPr>
                      <a:r>
                        <a:rPr lang="en-US" sz="1800" dirty="0" err="1">
                          <a:solidFill>
                            <a:schemeClr val="tx1"/>
                          </a:solidFill>
                          <a:effectLst/>
                          <a:latin typeface="Times New Roman" pitchFamily="18" charset="0"/>
                          <a:cs typeface="Times New Roman" pitchFamily="18" charset="0"/>
                        </a:rPr>
                        <a:t>Đá</a:t>
                      </a:r>
                      <a:r>
                        <a:rPr lang="en-US" sz="1800" dirty="0">
                          <a:solidFill>
                            <a:schemeClr val="tx1"/>
                          </a:solidFill>
                          <a:effectLst/>
                          <a:latin typeface="Times New Roman" pitchFamily="18" charset="0"/>
                          <a:cs typeface="Times New Roman" pitchFamily="18" charset="0"/>
                        </a:rPr>
                        <a:t> 1x2cm (m</a:t>
                      </a:r>
                      <a:r>
                        <a:rPr lang="en-US" sz="1800" baseline="30000" dirty="0">
                          <a:solidFill>
                            <a:schemeClr val="tx1"/>
                          </a:solidFill>
                          <a:effectLst/>
                          <a:latin typeface="Times New Roman" pitchFamily="18" charset="0"/>
                          <a:cs typeface="Times New Roman" pitchFamily="18" charset="0"/>
                        </a:rPr>
                        <a:t>3</a:t>
                      </a:r>
                      <a:r>
                        <a:rPr lang="en-US" sz="1800" dirty="0">
                          <a:solidFill>
                            <a:schemeClr val="tx1"/>
                          </a:solidFill>
                          <a:effectLst/>
                          <a:latin typeface="Times New Roman" pitchFamily="18" charset="0"/>
                          <a:cs typeface="Times New Roman" pitchFamily="18" charset="0"/>
                        </a:rPr>
                        <a:t>)</a:t>
                      </a:r>
                      <a:endParaRPr lang="en-US"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0" marR="0" marT="0" marB="0" anchor="ctr">
                    <a:solidFill>
                      <a:schemeClr val="bg2">
                        <a:lumMod val="90000"/>
                      </a:schemeClr>
                    </a:solidFill>
                  </a:tcPr>
                </a:tc>
                <a:tc>
                  <a:txBody>
                    <a:bodyPr/>
                    <a:lstStyle/>
                    <a:p>
                      <a:pPr algn="ctr">
                        <a:lnSpc>
                          <a:spcPct val="115000"/>
                        </a:lnSpc>
                        <a:spcAft>
                          <a:spcPts val="0"/>
                        </a:spcAft>
                      </a:pPr>
                      <a:r>
                        <a:rPr lang="en-US" sz="1800" dirty="0" err="1">
                          <a:solidFill>
                            <a:schemeClr val="tx1"/>
                          </a:solidFill>
                          <a:effectLst/>
                          <a:latin typeface="Times New Roman" pitchFamily="18" charset="0"/>
                          <a:cs typeface="Times New Roman" pitchFamily="18" charset="0"/>
                        </a:rPr>
                        <a:t>Nước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lít</a:t>
                      </a:r>
                      <a:r>
                        <a:rPr lang="en-US" sz="1800" dirty="0">
                          <a:solidFill>
                            <a:schemeClr val="tx1"/>
                          </a:solidFill>
                          <a:effectLst/>
                          <a:latin typeface="Times New Roman" pitchFamily="18" charset="0"/>
                          <a:cs typeface="Times New Roman" pitchFamily="18" charset="0"/>
                        </a:rPr>
                        <a:t>)</a:t>
                      </a:r>
                      <a:endParaRPr lang="en-US"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0" marR="0" marT="0" marB="0" anchor="ctr">
                    <a:solidFill>
                      <a:schemeClr val="bg2">
                        <a:lumMod val="90000"/>
                      </a:schemeClr>
                    </a:solidFill>
                  </a:tcPr>
                </a:tc>
              </a:tr>
              <a:tr h="288007">
                <a:tc>
                  <a:txBody>
                    <a:bodyPr/>
                    <a:lstStyle/>
                    <a:p>
                      <a:pPr algn="ctr">
                        <a:lnSpc>
                          <a:spcPct val="115000"/>
                        </a:lnSpc>
                        <a:spcAft>
                          <a:spcPts val="0"/>
                        </a:spcAft>
                      </a:pPr>
                      <a:r>
                        <a:rPr lang="en-US" sz="1800">
                          <a:effectLst/>
                          <a:latin typeface="Times New Roman" pitchFamily="18" charset="0"/>
                          <a:cs typeface="Times New Roman" pitchFamily="18" charset="0"/>
                        </a:rPr>
                        <a:t>250</a:t>
                      </a:r>
                      <a:endParaRPr lang="en-US" sz="180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Aft>
                          <a:spcPts val="0"/>
                        </a:spcAft>
                      </a:pPr>
                      <a:r>
                        <a:rPr lang="en-US" sz="1800" dirty="0">
                          <a:effectLst/>
                          <a:latin typeface="Times New Roman" pitchFamily="18" charset="0"/>
                          <a:cs typeface="Times New Roman" pitchFamily="18" charset="0"/>
                        </a:rPr>
                        <a:t>434</a:t>
                      </a:r>
                      <a:endParaRPr lang="en-US" sz="1800" dirty="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Aft>
                          <a:spcPts val="0"/>
                        </a:spcAft>
                      </a:pPr>
                      <a:r>
                        <a:rPr lang="en-US" sz="1800">
                          <a:effectLst/>
                          <a:latin typeface="Times New Roman" pitchFamily="18" charset="0"/>
                          <a:cs typeface="Times New Roman" pitchFamily="18" charset="0"/>
                        </a:rPr>
                        <a:t>0,426</a:t>
                      </a:r>
                      <a:endParaRPr lang="en-US" sz="180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Aft>
                          <a:spcPts val="0"/>
                        </a:spcAft>
                      </a:pPr>
                      <a:r>
                        <a:rPr lang="en-US" sz="1800">
                          <a:effectLst/>
                          <a:latin typeface="Times New Roman" pitchFamily="18" charset="0"/>
                          <a:cs typeface="Times New Roman" pitchFamily="18" charset="0"/>
                        </a:rPr>
                        <a:t>0,860</a:t>
                      </a:r>
                      <a:endParaRPr lang="en-US" sz="1800">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Aft>
                          <a:spcPts val="0"/>
                        </a:spcAft>
                      </a:pPr>
                      <a:r>
                        <a:rPr lang="en-US" sz="1800" dirty="0">
                          <a:effectLst/>
                          <a:latin typeface="Times New Roman" pitchFamily="18" charset="0"/>
                          <a:cs typeface="Times New Roman" pitchFamily="18" charset="0"/>
                        </a:rPr>
                        <a:t>195</a:t>
                      </a:r>
                      <a:endParaRPr lang="en-US" sz="1800" dirty="0">
                        <a:effectLst/>
                        <a:latin typeface="Times New Roman" pitchFamily="18" charset="0"/>
                        <a:ea typeface="Times New Roman" panose="02020603050405020304" pitchFamily="18" charset="0"/>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1041010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400" y="1505671"/>
            <a:ext cx="9162834" cy="5886991"/>
          </a:xfrm>
        </p:spPr>
        <p:txBody>
          <a:bodyPr>
            <a:noAutofit/>
          </a:bodyPr>
          <a:lstStyle/>
          <a:p>
            <a:pPr algn="just">
              <a:lnSpc>
                <a:spcPct val="150000"/>
              </a:lnSpc>
            </a:pPr>
            <a:r>
              <a:rPr lang="vi-VN" sz="2400" dirty="0">
                <a:solidFill>
                  <a:schemeClr val="tx1"/>
                </a:solidFill>
                <a:latin typeface="Times New Roman" pitchFamily="18" charset="0"/>
                <a:cs typeface="Times New Roman" pitchFamily="18" charset="0"/>
              </a:rPr>
              <a:t>Trong quá trình công nghiệp hóa, hiện đại hoá đất nước, ngày càng có nhiều hoạt động xây dựng tại Việt Nam, đặc biệt là xây dựng dân dụng và công nghiệp bao gồm các tòa nhà cao tầng và các nhà máy công nghiệp, tiếp theo </a:t>
            </a:r>
            <a:r>
              <a:rPr lang="en-US" sz="2400" dirty="0" err="1" smtClean="0">
                <a:solidFill>
                  <a:schemeClr val="tx1"/>
                </a:solidFill>
                <a:latin typeface="Times New Roman" pitchFamily="18" charset="0"/>
                <a:cs typeface="Times New Roman" pitchFamily="18" charset="0"/>
              </a:rPr>
              <a:t>đó</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là </a:t>
            </a:r>
            <a:r>
              <a:rPr lang="vi-VN" sz="2400" dirty="0">
                <a:solidFill>
                  <a:schemeClr val="tx1"/>
                </a:solidFill>
                <a:latin typeface="Times New Roman" pitchFamily="18" charset="0"/>
                <a:cs typeface="Times New Roman" pitchFamily="18" charset="0"/>
              </a:rPr>
              <a:t>nhu cầu sử dụng số lượng lớn bê tông xi măng</a:t>
            </a:r>
            <a:r>
              <a:rPr lang="vi-VN" sz="2400" dirty="0" smtClean="0">
                <a:solidFill>
                  <a:schemeClr val="tx1"/>
                </a:solidFill>
              </a:rPr>
              <a:t>.</a:t>
            </a:r>
            <a:endParaRPr lang="en-US" sz="2400" dirty="0" smtClean="0">
              <a:solidFill>
                <a:schemeClr val="tx1"/>
              </a:solidFill>
            </a:endParaRP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Có</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nhiều</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yếu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tố</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ảnh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hưởng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bê</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một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những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yếu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tố</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quan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trọng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việc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trộn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bê</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bảo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smtClean="0">
                <a:solidFill>
                  <a:schemeClr val="tx1"/>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247252" y="524862"/>
            <a:ext cx="7253207" cy="584775"/>
          </a:xfrm>
          <a:prstGeom prst="rect">
            <a:avLst/>
          </a:prstGeom>
          <a:noFill/>
        </p:spPr>
        <p:txBody>
          <a:bodyPr wrap="square" rtlCol="0">
            <a:spAutoFit/>
          </a:bodyPr>
          <a:lstStyle/>
          <a:p>
            <a:r>
              <a:rPr lang="en-US" sz="3200" b="1" dirty="0" smtClean="0">
                <a:solidFill>
                  <a:srgbClr val="0000CC"/>
                </a:solidFill>
                <a:latin typeface="Times New Roman" pitchFamily="18" charset="0"/>
                <a:cs typeface="Times New Roman" pitchFamily="18" charset="0"/>
              </a:rPr>
              <a:t>ĐẶT VẤN ĐỀ </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38170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25" y="143672"/>
            <a:ext cx="10352870" cy="1280890"/>
          </a:xfrm>
        </p:spPr>
        <p:txBody>
          <a:bodyPr>
            <a:normAutofit/>
          </a:bodyPr>
          <a:lstStyle/>
          <a:p>
            <a:r>
              <a:rPr lang="en-GB" sz="2800" b="1" dirty="0" smtClean="0">
                <a:solidFill>
                  <a:srgbClr val="002060"/>
                </a:solidFill>
                <a:latin typeface="Times New Roman" panose="02020603050405020304" pitchFamily="18" charset="0"/>
                <a:cs typeface="Times New Roman" panose="02020603050405020304" pitchFamily="18" charset="0"/>
              </a:rPr>
              <a:t>2.3. </a:t>
            </a:r>
            <a:r>
              <a:rPr lang="en-GB" sz="2800" b="1" dirty="0" err="1" smtClean="0">
                <a:solidFill>
                  <a:srgbClr val="002060"/>
                </a:solidFill>
                <a:latin typeface="Times New Roman" panose="02020603050405020304" pitchFamily="18" charset="0"/>
                <a:cs typeface="Times New Roman" panose="02020603050405020304" pitchFamily="18" charset="0"/>
              </a:rPr>
              <a:t>Đúc</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mẫu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cấp</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phối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bê</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tông</a:t>
            </a:r>
            <a:r>
              <a:rPr lang="en-GB" sz="2800" b="1" dirty="0" smtClean="0">
                <a:solidFill>
                  <a:srgbClr val="002060"/>
                </a:solidFill>
                <a:latin typeface="Times New Roman" panose="02020603050405020304" pitchFamily="18" charset="0"/>
                <a:cs typeface="Times New Roman" panose="02020603050405020304" pitchFamily="18" charset="0"/>
              </a:rPr>
              <a:t> M250 </a:t>
            </a:r>
            <a:r>
              <a:rPr lang="en-GB" sz="2800" b="1" dirty="0" err="1" smtClean="0">
                <a:solidFill>
                  <a:srgbClr val="002060"/>
                </a:solidFill>
                <a:latin typeface="Times New Roman" panose="02020603050405020304" pitchFamily="18" charset="0"/>
                <a:cs typeface="Times New Roman" panose="02020603050405020304" pitchFamily="18" charset="0"/>
              </a:rPr>
              <a:t>bằng</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nguồn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nước</a:t>
            </a:r>
            <a:r>
              <a:rPr lang="en-GB" sz="2800" b="1" dirty="0" smtClean="0">
                <a:solidFill>
                  <a:srgbClr val="002060"/>
                </a:solidFill>
                <a:latin typeface="Times New Roman" panose="02020603050405020304" pitchFamily="18" charset="0"/>
                <a:cs typeface="Times New Roman" panose="02020603050405020304" pitchFamily="18" charset="0"/>
              </a:rPr>
              <a:t> ở </a:t>
            </a:r>
            <a:r>
              <a:rPr lang="en-GB" sz="2800" b="1" dirty="0" err="1" smtClean="0">
                <a:solidFill>
                  <a:srgbClr val="002060"/>
                </a:solidFill>
                <a:latin typeface="Times New Roman" panose="02020603050405020304" pitchFamily="18" charset="0"/>
                <a:cs typeface="Times New Roman" panose="02020603050405020304" pitchFamily="18" charset="0"/>
              </a:rPr>
              <a:t>khu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vực</a:t>
            </a:r>
            <a:r>
              <a:rPr lang="en-GB" sz="2800" b="1" dirty="0" smtClean="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44298" y="759432"/>
            <a:ext cx="9872421" cy="6098568"/>
          </a:xfrm>
        </p:spPr>
        <p:txBody>
          <a:bodyPr>
            <a:noAutofit/>
          </a:bodyPr>
          <a:lstStyle/>
          <a:p>
            <a:pPr>
              <a:lnSpc>
                <a:spcPct val="150000"/>
              </a:lnSpc>
              <a:spcBef>
                <a:spcPts val="600"/>
              </a:spcBef>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Mác bêtông là giá trị giới hạn cường độ chịu nén trung bình của các mẫu thí nghiệm hình khối lập phương cạnh 150mm được chế tạo và bảo dưỡng 28 ngày trong điều kiện tiêu chuẩn (t</a:t>
            </a:r>
            <a:r>
              <a:rPr lang="vi-VN" sz="2400" baseline="30000" dirty="0">
                <a:solidFill>
                  <a:schemeClr val="tx1"/>
                </a:solidFill>
                <a:latin typeface="Times New Roman" panose="02020603050405020304" pitchFamily="18" charset="0"/>
                <a:cs typeface="Times New Roman" panose="02020603050405020304" pitchFamily="18" charset="0"/>
              </a:rPr>
              <a:t>o</a:t>
            </a:r>
            <a:r>
              <a:rPr lang="vi-VN" sz="2400" dirty="0">
                <a:solidFill>
                  <a:schemeClr val="tx1"/>
                </a:solidFill>
                <a:latin typeface="Times New Roman" panose="02020603050405020304" pitchFamily="18" charset="0"/>
                <a:cs typeface="Times New Roman" panose="02020603050405020304" pitchFamily="18" charset="0"/>
              </a:rPr>
              <a:t> = 27 ± 2</a:t>
            </a:r>
            <a:r>
              <a:rPr lang="vi-VN" sz="2400" baseline="30000" dirty="0">
                <a:solidFill>
                  <a:schemeClr val="tx1"/>
                </a:solidFill>
                <a:latin typeface="Times New Roman" panose="02020603050405020304" pitchFamily="18" charset="0"/>
                <a:cs typeface="Times New Roman" panose="02020603050405020304" pitchFamily="18" charset="0"/>
              </a:rPr>
              <a:t>o</a:t>
            </a:r>
            <a:r>
              <a:rPr lang="vi-VN" sz="2400" dirty="0">
                <a:solidFill>
                  <a:schemeClr val="tx1"/>
                </a:solidFill>
                <a:latin typeface="Times New Roman" panose="02020603050405020304" pitchFamily="18" charset="0"/>
                <a:cs typeface="Times New Roman" panose="02020603050405020304" pitchFamily="18" charset="0"/>
              </a:rPr>
              <a:t> C, W </a:t>
            </a:r>
            <a:r>
              <a:rPr lang="vi-VN" sz="2400" dirty="0" smtClean="0">
                <a:solidFill>
                  <a:schemeClr val="tx1"/>
                </a:solidFill>
                <a:latin typeface="Times New Roman" panose="02020603050405020304" pitchFamily="18" charset="0"/>
                <a:cs typeface="Times New Roman" panose="02020603050405020304" pitchFamily="18" charset="0"/>
              </a:rPr>
              <a:t>&gt;</a:t>
            </a: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95</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spcBef>
                <a:spcPts val="600"/>
              </a:spcBef>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Mác bêtông là chỉ tiêu quan trọng dùng để thiết kế cấp phối bêtông.</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spcBef>
                <a:spcPts val="600"/>
              </a:spcBef>
            </a:pP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Dụng cụ đúc mẫu </a:t>
            </a:r>
            <a:r>
              <a:rPr lang="en-US" sz="2400" dirty="0" err="1" smtClean="0">
                <a:solidFill>
                  <a:schemeClr val="tx1"/>
                </a:solidFill>
                <a:latin typeface="Times New Roman" panose="02020603050405020304" pitchFamily="18" charset="0"/>
                <a:cs typeface="Times New Roman" panose="02020603050405020304" pitchFamily="18" charset="0"/>
              </a:rPr>
              <a:t>bê</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tông</a:t>
            </a: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thí </a:t>
            </a:r>
            <a:r>
              <a:rPr lang="vi-VN" sz="2400" dirty="0">
                <a:solidFill>
                  <a:schemeClr val="tx1"/>
                </a:solidFill>
                <a:latin typeface="Times New Roman" panose="02020603050405020304" pitchFamily="18" charset="0"/>
                <a:cs typeface="Times New Roman" panose="02020603050405020304" pitchFamily="18" charset="0"/>
              </a:rPr>
              <a:t>nghiệm:</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Bộ khuôn 3 ngăn kích thước 15x15x15</a:t>
            </a:r>
            <a:r>
              <a:rPr lang="en-US" sz="2400" dirty="0">
                <a:solidFill>
                  <a:schemeClr val="tx1"/>
                </a:solidFill>
                <a:latin typeface="Times New Roman" panose="02020603050405020304" pitchFamily="18" charset="0"/>
                <a:cs typeface="Times New Roman" panose="02020603050405020304" pitchFamily="18" charset="0"/>
              </a:rPr>
              <a:t>c</a:t>
            </a:r>
            <a:r>
              <a:rPr lang="vi-VN" sz="2400" dirty="0">
                <a:solidFill>
                  <a:schemeClr val="tx1"/>
                </a:solidFill>
                <a:latin typeface="Times New Roman" panose="02020603050405020304" pitchFamily="18" charset="0"/>
                <a:cs typeface="Times New Roman" panose="02020603050405020304" pitchFamily="18" charset="0"/>
              </a:rPr>
              <a:t>m</a:t>
            </a:r>
            <a:r>
              <a:rPr lang="en-US" sz="2400" baseline="30000" dirty="0">
                <a:solidFill>
                  <a:schemeClr val="tx1"/>
                </a:solidFill>
                <a:latin typeface="Times New Roman" panose="02020603050405020304" pitchFamily="18" charset="0"/>
                <a:cs typeface="Times New Roman" panose="02020603050405020304" pitchFamily="18" charset="0"/>
              </a:rPr>
              <a:t>3</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Búa, bay.</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Que đầm bằng sắt tròn </a:t>
            </a:r>
            <a:r>
              <a:rPr lang="en-GB" sz="2400" dirty="0">
                <a:solidFill>
                  <a:schemeClr val="tx1"/>
                </a:solidFill>
                <a:latin typeface="Times New Roman" panose="02020603050405020304" pitchFamily="18" charset="0"/>
                <a:cs typeface="Times New Roman" panose="02020603050405020304" pitchFamily="18" charset="0"/>
              </a:rPr>
              <a:t>φ</a:t>
            </a:r>
            <a:r>
              <a:rPr lang="vi-VN" sz="2400" dirty="0">
                <a:solidFill>
                  <a:schemeClr val="tx1"/>
                </a:solidFill>
                <a:latin typeface="Times New Roman" panose="02020603050405020304" pitchFamily="18" charset="0"/>
                <a:cs typeface="Times New Roman" panose="02020603050405020304" pitchFamily="18" charset="0"/>
              </a:rPr>
              <a:t>16 dài 600mm.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Máy nén mẫu.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Bể dưỡng hộ và một số dụng cụ phụ khác.</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853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500" y="1166556"/>
            <a:ext cx="8911687" cy="693246"/>
          </a:xfrm>
        </p:spPr>
        <p:txBody>
          <a:bodyPr>
            <a:normAutofit/>
          </a:bodyPr>
          <a:lstStyle/>
          <a:p>
            <a:pPr marL="457200" indent="-457200">
              <a:buFont typeface="Wingdings" pitchFamily="2" charset="2"/>
              <a:buChar char="v"/>
            </a:pPr>
            <a:r>
              <a:rPr lang="en-US" sz="2400" b="1" i="1" dirty="0" err="1" smtClean="0">
                <a:solidFill>
                  <a:srgbClr val="0000CC"/>
                </a:solidFill>
                <a:latin typeface="Times New Roman" panose="02020603050405020304" pitchFamily="18" charset="0"/>
                <a:cs typeface="Times New Roman" panose="02020603050405020304" pitchFamily="18" charset="0"/>
              </a:rPr>
              <a:t>Trình</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tự</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đúc</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mẫu</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bê</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tông</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thí</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nghiệm</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4265" y="1844300"/>
            <a:ext cx="9810428" cy="4742480"/>
          </a:xfrm>
        </p:spPr>
        <p:txBody>
          <a:bodyPr>
            <a:noAutofit/>
          </a:bodyPr>
          <a:lstStyle/>
          <a:p>
            <a:pPr algn="just">
              <a:lnSpc>
                <a:spcPct val="150000"/>
              </a:lnSpc>
            </a:pPr>
            <a:r>
              <a:rPr lang="vi-VN" sz="2400" dirty="0">
                <a:solidFill>
                  <a:schemeClr val="tx1"/>
                </a:solidFill>
                <a:latin typeface="Times New Roman" panose="02020603050405020304" pitchFamily="18" charset="0"/>
                <a:cs typeface="Times New Roman" panose="02020603050405020304" pitchFamily="18" charset="0"/>
              </a:rPr>
              <a:t>Phương pháp đúc mẫu bê tông thí nghiệm theo TCVN 3105:1993</a:t>
            </a:r>
            <a:r>
              <a:rPr lang="vi-VN"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tỉ</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cấp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bê</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tông</a:t>
            </a:r>
            <a:r>
              <a:rPr lang="en-US" sz="2400" dirty="0" smtClean="0">
                <a:solidFill>
                  <a:schemeClr val="tx1"/>
                </a:solidFill>
                <a:latin typeface="Times New Roman" panose="02020603050405020304" pitchFamily="18" charset="0"/>
                <a:cs typeface="Times New Roman" panose="02020603050405020304" pitchFamily="18" charset="0"/>
              </a:rPr>
              <a:t> M250.</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T</a:t>
            </a:r>
            <a:r>
              <a:rPr lang="vi-VN" sz="2400" dirty="0" smtClean="0">
                <a:solidFill>
                  <a:schemeClr val="tx1"/>
                </a:solidFill>
                <a:latin typeface="Times New Roman" panose="02020603050405020304" pitchFamily="18" charset="0"/>
                <a:cs typeface="Times New Roman" panose="02020603050405020304" pitchFamily="18" charset="0"/>
              </a:rPr>
              <a:t>iến </a:t>
            </a:r>
            <a:r>
              <a:rPr lang="vi-VN" sz="2400" dirty="0">
                <a:solidFill>
                  <a:schemeClr val="tx1"/>
                </a:solidFill>
                <a:latin typeface="Times New Roman" panose="02020603050405020304" pitchFamily="18" charset="0"/>
                <a:cs typeface="Times New Roman" panose="02020603050405020304" pitchFamily="18" charset="0"/>
              </a:rPr>
              <a:t>hành đúc mẫu bê tông cho 5 mẫu nước lấy tại khu vực nghiên cứu. Mỗi mẫu nước đúc 9 viên bê tông với kích thước chuẩn </a:t>
            </a:r>
            <a:r>
              <a:rPr lang="vi-VN" sz="2400" dirty="0" smtClean="0">
                <a:solidFill>
                  <a:schemeClr val="tx1"/>
                </a:solidFill>
                <a:latin typeface="Times New Roman" panose="02020603050405020304" pitchFamily="18" charset="0"/>
                <a:cs typeface="Times New Roman" panose="02020603050405020304" pitchFamily="18" charset="0"/>
              </a:rPr>
              <a:t>15x15x15</a:t>
            </a:r>
            <a:r>
              <a:rPr lang="en-US" sz="2400" dirty="0" smtClean="0">
                <a:solidFill>
                  <a:schemeClr val="tx1"/>
                </a:solidFill>
                <a:latin typeface="Times New Roman" panose="02020603050405020304" pitchFamily="18" charset="0"/>
                <a:cs typeface="Times New Roman" panose="02020603050405020304" pitchFamily="18" charset="0"/>
              </a:rPr>
              <a:t>c</a:t>
            </a:r>
            <a:r>
              <a:rPr lang="vi-VN" sz="2400" dirty="0" smtClean="0">
                <a:solidFill>
                  <a:schemeClr val="tx1"/>
                </a:solidFill>
                <a:latin typeface="Times New Roman" panose="02020603050405020304" pitchFamily="18" charset="0"/>
                <a:cs typeface="Times New Roman" panose="02020603050405020304" pitchFamily="18" charset="0"/>
              </a:rPr>
              <a:t>m</a:t>
            </a:r>
            <a:r>
              <a:rPr lang="en-US" sz="2400" baseline="30000" dirty="0" smtClean="0">
                <a:solidFill>
                  <a:schemeClr val="tx1"/>
                </a:solidFill>
                <a:latin typeface="Times New Roman" panose="02020603050405020304" pitchFamily="18" charset="0"/>
                <a:cs typeface="Times New Roman" panose="02020603050405020304" pitchFamily="18" charset="0"/>
              </a:rPr>
              <a:t>3</a:t>
            </a:r>
            <a:r>
              <a:rPr lang="vi-VN" sz="2400" dirty="0" smtClean="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vi-VN" sz="2400" dirty="0" smtClean="0">
                <a:solidFill>
                  <a:schemeClr val="tx1"/>
                </a:solidFill>
                <a:latin typeface="Times New Roman" panose="02020603050405020304" pitchFamily="18" charset="0"/>
                <a:cs typeface="Times New Roman" panose="02020603050405020304" pitchFamily="18" charset="0"/>
              </a:rPr>
              <a:t>Sau </a:t>
            </a:r>
            <a:r>
              <a:rPr lang="vi-VN" sz="2400" dirty="0">
                <a:solidFill>
                  <a:schemeClr val="tx1"/>
                </a:solidFill>
                <a:latin typeface="Times New Roman" panose="02020603050405020304" pitchFamily="18" charset="0"/>
                <a:cs typeface="Times New Roman" panose="02020603050405020304" pitchFamily="18" charset="0"/>
              </a:rPr>
              <a:t>khi đúc xong 24 giờ, các viên mẫu bê tông sẽ được dưỡng hộ trong bể dưỡng hộ trong điều kiện tiêu chuẩn.</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2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689317" y="314150"/>
            <a:ext cx="10228882" cy="8172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smtClean="0">
                <a:solidFill>
                  <a:srgbClr val="002060"/>
                </a:solidFill>
                <a:latin typeface="Times New Roman" panose="02020603050405020304" pitchFamily="18" charset="0"/>
                <a:cs typeface="Times New Roman" panose="02020603050405020304" pitchFamily="18" charset="0"/>
              </a:rPr>
              <a:t>2.3. </a:t>
            </a:r>
            <a:r>
              <a:rPr lang="en-GB" sz="2800" b="1" dirty="0" err="1" smtClean="0">
                <a:solidFill>
                  <a:srgbClr val="002060"/>
                </a:solidFill>
                <a:latin typeface="Times New Roman" panose="02020603050405020304" pitchFamily="18" charset="0"/>
                <a:cs typeface="Times New Roman" panose="02020603050405020304" pitchFamily="18" charset="0"/>
              </a:rPr>
              <a:t>Đúc</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mẫu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cấp</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phối</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bê</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tông</a:t>
            </a:r>
            <a:r>
              <a:rPr lang="en-GB" sz="2800" b="1" dirty="0" smtClean="0">
                <a:solidFill>
                  <a:srgbClr val="002060"/>
                </a:solidFill>
                <a:latin typeface="Times New Roman" panose="02020603050405020304" pitchFamily="18" charset="0"/>
                <a:cs typeface="Times New Roman" panose="02020603050405020304" pitchFamily="18" charset="0"/>
              </a:rPr>
              <a:t> M250 </a:t>
            </a:r>
            <a:r>
              <a:rPr lang="en-GB" sz="2800" b="1" dirty="0" err="1" smtClean="0">
                <a:solidFill>
                  <a:srgbClr val="002060"/>
                </a:solidFill>
                <a:latin typeface="Times New Roman" panose="02020603050405020304" pitchFamily="18" charset="0"/>
                <a:cs typeface="Times New Roman" panose="02020603050405020304" pitchFamily="18" charset="0"/>
              </a:rPr>
              <a:t>bằng</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nguồn</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nước</a:t>
            </a:r>
            <a:r>
              <a:rPr lang="en-GB" sz="2800" b="1" dirty="0" smtClean="0">
                <a:solidFill>
                  <a:srgbClr val="002060"/>
                </a:solidFill>
                <a:latin typeface="Times New Roman" panose="02020603050405020304" pitchFamily="18" charset="0"/>
                <a:cs typeface="Times New Roman" panose="02020603050405020304" pitchFamily="18" charset="0"/>
              </a:rPr>
              <a:t> ở </a:t>
            </a:r>
            <a:r>
              <a:rPr lang="en-GB" sz="2800" b="1" dirty="0" err="1" smtClean="0">
                <a:solidFill>
                  <a:srgbClr val="002060"/>
                </a:solidFill>
                <a:latin typeface="Times New Roman" panose="02020603050405020304" pitchFamily="18" charset="0"/>
                <a:cs typeface="Times New Roman" panose="02020603050405020304" pitchFamily="18" charset="0"/>
              </a:rPr>
              <a:t>khu</a:t>
            </a:r>
            <a:r>
              <a:rPr lang="en-GB" sz="2800" b="1" dirty="0" smtClean="0">
                <a:solidFill>
                  <a:srgbClr val="002060"/>
                </a:solidFill>
                <a:latin typeface="Times New Roman" panose="02020603050405020304" pitchFamily="18" charset="0"/>
                <a:cs typeface="Times New Roman" panose="02020603050405020304" pitchFamily="18" charset="0"/>
              </a:rPr>
              <a:t> </a:t>
            </a:r>
            <a:r>
              <a:rPr lang="en-GB" sz="2800" b="1" dirty="0" err="1" smtClean="0">
                <a:solidFill>
                  <a:srgbClr val="002060"/>
                </a:solidFill>
                <a:latin typeface="Times New Roman" panose="02020603050405020304" pitchFamily="18" charset="0"/>
                <a:cs typeface="Times New Roman" panose="02020603050405020304" pitchFamily="18" charset="0"/>
              </a:rPr>
              <a:t>vực</a:t>
            </a:r>
            <a:r>
              <a:rPr lang="en-GB" sz="2800" b="1" dirty="0" smtClean="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369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AppData\Local\Microsoft\Windows\INetCache\Content.Word\20170308_092358.jpg"/>
          <p:cNvPicPr>
            <a:picLocks/>
          </p:cNvPicPr>
          <p:nvPr/>
        </p:nvPicPr>
        <p:blipFill rotWithShape="1">
          <a:blip r:embed="rId2" cstate="print">
            <a:extLst>
              <a:ext uri="{28A0092B-C50C-407E-A947-70E740481C1C}">
                <a14:useLocalDpi xmlns:a14="http://schemas.microsoft.com/office/drawing/2010/main" val="0"/>
              </a:ext>
            </a:extLst>
          </a:blip>
          <a:srcRect l="9492" r="3272"/>
          <a:stretch/>
        </p:blipFill>
        <p:spPr bwMode="auto">
          <a:xfrm rot="5400000">
            <a:off x="2673854" y="-201869"/>
            <a:ext cx="2950914" cy="4685462"/>
          </a:xfrm>
          <a:prstGeom prst="rect">
            <a:avLst/>
          </a:prstGeom>
          <a:noFill/>
          <a:ln>
            <a:noFill/>
          </a:ln>
          <a:extLst>
            <a:ext uri="{53640926-AAD7-44D8-BBD7-CCE9431645EC}">
              <a14:shadowObscured xmlns:a14="http://schemas.microsoft.com/office/drawing/2010/main"/>
            </a:ext>
          </a:extLst>
        </p:spPr>
      </p:pic>
      <p:pic>
        <p:nvPicPr>
          <p:cNvPr id="5" name="Picture 4" descr="C:\Users\USER\AppData\Local\Microsoft\Windows\INetCache\Content.Word\20170308_093312.jpg"/>
          <p:cNvPicPr/>
          <p:nvPr/>
        </p:nvPicPr>
        <p:blipFill rotWithShape="1">
          <a:blip r:embed="rId3" cstate="print">
            <a:extLst>
              <a:ext uri="{28A0092B-C50C-407E-A947-70E740481C1C}">
                <a14:useLocalDpi xmlns:a14="http://schemas.microsoft.com/office/drawing/2010/main" val="0"/>
              </a:ext>
            </a:extLst>
          </a:blip>
          <a:srcRect r="13436"/>
          <a:stretch/>
        </p:blipFill>
        <p:spPr bwMode="auto">
          <a:xfrm rot="16200000">
            <a:off x="7624819" y="-165615"/>
            <a:ext cx="2950913" cy="4612955"/>
          </a:xfrm>
          <a:prstGeom prst="rect">
            <a:avLst/>
          </a:prstGeom>
          <a:noFill/>
          <a:ln>
            <a:noFill/>
          </a:ln>
          <a:extLst>
            <a:ext uri="{53640926-AAD7-44D8-BBD7-CCE9431645EC}">
              <a14:shadowObscured xmlns:a14="http://schemas.microsoft.com/office/drawing/2010/main"/>
            </a:ext>
          </a:extLst>
        </p:spPr>
      </p:pic>
      <p:pic>
        <p:nvPicPr>
          <p:cNvPr id="6" name="Picture 5" descr="C:\Users\USER\AppData\Local\Microsoft\Windows\INetCache\Content.Word\20170308_1010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580" y="3794760"/>
            <a:ext cx="4685462" cy="2854013"/>
          </a:xfrm>
          <a:prstGeom prst="rect">
            <a:avLst/>
          </a:prstGeom>
          <a:noFill/>
          <a:ln>
            <a:noFill/>
          </a:ln>
        </p:spPr>
      </p:pic>
      <p:pic>
        <p:nvPicPr>
          <p:cNvPr id="7" name="Content Placeholder 3" descr="C:\Users\USER\AppData\Local\Microsoft\Windows\INetCache\Content.Word\20170310_100708.jpg"/>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676038" y="2930787"/>
            <a:ext cx="2885010" cy="4612955"/>
          </a:xfrm>
          <a:prstGeom prst="rect">
            <a:avLst/>
          </a:prstGeom>
          <a:noFill/>
          <a:ln>
            <a:noFill/>
          </a:ln>
        </p:spPr>
      </p:pic>
      <p:sp>
        <p:nvSpPr>
          <p:cNvPr id="8" name="TextBox 7"/>
          <p:cNvSpPr txBox="1"/>
          <p:nvPr/>
        </p:nvSpPr>
        <p:spPr>
          <a:xfrm>
            <a:off x="1642820" y="2"/>
            <a:ext cx="9763933" cy="461665"/>
          </a:xfrm>
          <a:prstGeom prst="rect">
            <a:avLst/>
          </a:prstGeom>
          <a:noFill/>
        </p:spPr>
        <p:txBody>
          <a:bodyPr wrap="square" rtlCol="0">
            <a:spAutoFit/>
          </a:bodyPr>
          <a:lstStyle/>
          <a:p>
            <a:pPr algn="ctr"/>
            <a:r>
              <a:rPr lang="en-US" sz="2400" b="1" dirty="0" err="1" smtClean="0">
                <a:solidFill>
                  <a:srgbClr val="C00000"/>
                </a:solidFill>
                <a:latin typeface="Times New Roman" pitchFamily="18" charset="0"/>
                <a:cs typeface="Times New Roman" pitchFamily="18" charset="0"/>
              </a:rPr>
              <a:t>Hình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ảnh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đúc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mẫu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bê</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tông</a:t>
            </a:r>
            <a:r>
              <a:rPr lang="en-US" sz="2400" b="1" dirty="0" smtClean="0">
                <a:solidFill>
                  <a:srgbClr val="C00000"/>
                </a:solidFill>
                <a:latin typeface="Times New Roman" pitchFamily="18" charset="0"/>
                <a:cs typeface="Times New Roman" pitchFamily="18" charset="0"/>
              </a:rPr>
              <a:t> M250 </a:t>
            </a:r>
            <a:r>
              <a:rPr lang="en-US" sz="2400" b="1" dirty="0" err="1" smtClean="0">
                <a:solidFill>
                  <a:srgbClr val="C00000"/>
                </a:solidFill>
                <a:latin typeface="Times New Roman" pitchFamily="18" charset="0"/>
                <a:cs typeface="Times New Roman" pitchFamily="18" charset="0"/>
              </a:rPr>
              <a:t>bằng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nguồn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nước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tại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vực</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986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302" y="40192"/>
            <a:ext cx="10378698" cy="6418730"/>
          </a:xfrm>
        </p:spPr>
        <p:txBody>
          <a:bodyPr>
            <a:normAutofit/>
          </a:bodyPr>
          <a:lstStyle/>
          <a:p>
            <a:pPr>
              <a:buFont typeface="Wingdings" pitchFamily="2" charset="2"/>
              <a:buChar char="v"/>
            </a:pPr>
            <a:r>
              <a:rPr lang="en-US" sz="2400" b="1" i="1" dirty="0" err="1" smtClean="0">
                <a:solidFill>
                  <a:srgbClr val="0000CC"/>
                </a:solidFill>
                <a:latin typeface="Times New Roman" panose="02020603050405020304" pitchFamily="18" charset="0"/>
                <a:cs typeface="Times New Roman" panose="02020603050405020304" pitchFamily="18" charset="0"/>
              </a:rPr>
              <a:t>Kiểm</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tra</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cường</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độ</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chịu</a:t>
            </a:r>
            <a:r>
              <a:rPr lang="en-US" sz="2400" b="1" i="1" dirty="0" smtClean="0">
                <a:solidFill>
                  <a:srgbClr val="0000CC"/>
                </a:solidFill>
                <a:latin typeface="Times New Roman" panose="02020603050405020304" pitchFamily="18" charset="0"/>
                <a:cs typeface="Times New Roman" panose="02020603050405020304" pitchFamily="18" charset="0"/>
              </a:rPr>
              <a:t> </a:t>
            </a:r>
            <a:r>
              <a:rPr lang="en-US" sz="2400" b="1" i="1" dirty="0" err="1" smtClean="0">
                <a:solidFill>
                  <a:srgbClr val="0000CC"/>
                </a:solidFill>
                <a:latin typeface="Times New Roman" panose="02020603050405020304" pitchFamily="18" charset="0"/>
                <a:cs typeface="Times New Roman" panose="02020603050405020304" pitchFamily="18" charset="0"/>
              </a:rPr>
              <a:t>nén</a:t>
            </a:r>
            <a:r>
              <a:rPr lang="en-US" sz="2400" b="1" i="1" dirty="0">
                <a:solidFill>
                  <a:srgbClr val="0000CC"/>
                </a:solidFill>
                <a:latin typeface="Times New Roman" panose="02020603050405020304" pitchFamily="18" charset="0"/>
                <a:cs typeface="Times New Roman" panose="02020603050405020304" pitchFamily="18" charset="0"/>
              </a:rPr>
              <a:t>:</a:t>
            </a:r>
            <a:endParaRPr lang="en-US" sz="2400" b="1" i="1" dirty="0" smtClean="0">
              <a:solidFill>
                <a:srgbClr val="0000CC"/>
              </a:solidFill>
              <a:latin typeface="Times New Roman" panose="02020603050405020304" pitchFamily="18" charset="0"/>
              <a:cs typeface="Times New Roman" panose="02020603050405020304" pitchFamily="18" charset="0"/>
            </a:endParaRPr>
          </a:p>
          <a:p>
            <a:r>
              <a:rPr lang="vi-VN" sz="2400" dirty="0" smtClean="0">
                <a:solidFill>
                  <a:schemeClr val="tx1"/>
                </a:solidFill>
                <a:latin typeface="Times New Roman" panose="02020603050405020304" pitchFamily="18" charset="0"/>
                <a:cs typeface="Times New Roman" panose="02020603050405020304" pitchFamily="18" charset="0"/>
              </a:rPr>
              <a:t>Cường </a:t>
            </a:r>
            <a:r>
              <a:rPr lang="vi-VN" sz="2400" dirty="0">
                <a:solidFill>
                  <a:schemeClr val="tx1"/>
                </a:solidFill>
                <a:latin typeface="Times New Roman" panose="02020603050405020304" pitchFamily="18" charset="0"/>
                <a:cs typeface="Times New Roman" panose="02020603050405020304" pitchFamily="18" charset="0"/>
              </a:rPr>
              <a:t>độ nén của từng mẫu thử tính theo công thức: R</a:t>
            </a:r>
            <a:r>
              <a:rPr lang="vi-VN" sz="2400" baseline="-25000" dirty="0">
                <a:solidFill>
                  <a:schemeClr val="tx1"/>
                </a:solidFill>
                <a:latin typeface="Times New Roman" panose="02020603050405020304" pitchFamily="18" charset="0"/>
                <a:cs typeface="Times New Roman" panose="02020603050405020304" pitchFamily="18" charset="0"/>
              </a:rPr>
              <a:t>n</a:t>
            </a:r>
            <a:r>
              <a:rPr lang="vi-VN" sz="2400" dirty="0">
                <a:solidFill>
                  <a:schemeClr val="tx1"/>
                </a:solidFill>
                <a:latin typeface="Times New Roman" panose="02020603050405020304" pitchFamily="18" charset="0"/>
                <a:cs typeface="Times New Roman" panose="02020603050405020304" pitchFamily="18" charset="0"/>
              </a:rPr>
              <a:t> = </a:t>
            </a:r>
            <a:r>
              <a:rPr lang="en-GB" sz="2400" dirty="0">
                <a:solidFill>
                  <a:schemeClr val="tx1"/>
                </a:solidFill>
                <a:latin typeface="Times New Roman" panose="02020603050405020304" pitchFamily="18" charset="0"/>
                <a:cs typeface="Times New Roman" panose="02020603050405020304" pitchFamily="18" charset="0"/>
              </a:rPr>
              <a:t>α</a:t>
            </a:r>
            <a:r>
              <a:rPr lang="vi-VN" sz="2400" dirty="0">
                <a:solidFill>
                  <a:schemeClr val="tx1"/>
                </a:solidFill>
                <a:latin typeface="Times New Roman" panose="02020603050405020304" pitchFamily="18" charset="0"/>
                <a:cs typeface="Times New Roman" panose="02020603050405020304" pitchFamily="18" charset="0"/>
              </a:rPr>
              <a:t> (P / F) (kG/cm</a:t>
            </a:r>
            <a:r>
              <a:rPr lang="vi-VN" sz="2400" baseline="30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vi-VN" sz="2400" dirty="0" smtClean="0">
                <a:solidFill>
                  <a:schemeClr val="tx1"/>
                </a:solidFill>
                <a:latin typeface="Times New Roman" panose="02020603050405020304" pitchFamily="18" charset="0"/>
                <a:cs typeface="Times New Roman" panose="02020603050405020304" pitchFamily="18" charset="0"/>
              </a:rPr>
              <a:t>Trong đó: P [kG]: lực phá hoại mẫu. </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 F = 15x15cm</a:t>
            </a:r>
            <a:r>
              <a:rPr lang="en-US" sz="2400" baseline="30000" dirty="0" smtClean="0">
                <a:solidFill>
                  <a:schemeClr val="tx1"/>
                </a:solidFill>
                <a:latin typeface="Times New Roman" panose="02020603050405020304" pitchFamily="18" charset="0"/>
                <a:cs typeface="Times New Roman" panose="02020603050405020304" pitchFamily="18" charset="0"/>
              </a:rPr>
              <a:t>2</a:t>
            </a:r>
            <a:r>
              <a:rPr lang="vi-VN" sz="2400" dirty="0" smtClean="0">
                <a:solidFill>
                  <a:schemeClr val="tx1"/>
                </a:solidFill>
                <a:latin typeface="Times New Roman" panose="02020603050405020304" pitchFamily="18" charset="0"/>
                <a:cs typeface="Times New Roman" panose="02020603050405020304" pitchFamily="18" charset="0"/>
              </a:rPr>
              <a:t>: diện tích chịu lực nén của viên mẫu.</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GB" sz="2400" dirty="0" smtClean="0">
                <a:solidFill>
                  <a:schemeClr val="tx1"/>
                </a:solidFill>
                <a:latin typeface="Times New Roman" panose="02020603050405020304" pitchFamily="18" charset="0"/>
                <a:cs typeface="Times New Roman" panose="02020603050405020304" pitchFamily="18" charset="0"/>
              </a:rPr>
              <a:t>                 α </a:t>
            </a:r>
            <a:r>
              <a:rPr lang="vi-VN" sz="2400" dirty="0" smtClean="0">
                <a:solidFill>
                  <a:schemeClr val="tx1"/>
                </a:solidFill>
                <a:latin typeface="Times New Roman" panose="02020603050405020304" pitchFamily="18" charset="0"/>
                <a:cs typeface="Times New Roman" panose="02020603050405020304" pitchFamily="18" charset="0"/>
              </a:rPr>
              <a:t>- hệ số tính đổi kết quả thử nén các viên mẫu bê tông kích thước khác viên mẫu chuẩn kích thước 15x15x15cm</a:t>
            </a:r>
            <a:r>
              <a:rPr lang="en-US" sz="2400" baseline="30000" dirty="0" smtClean="0">
                <a:solidFill>
                  <a:schemeClr val="tx1"/>
                </a:solidFill>
                <a:latin typeface="Times New Roman" panose="02020603050405020304" pitchFamily="18" charset="0"/>
                <a:cs typeface="Times New Roman" panose="02020603050405020304" pitchFamily="18" charset="0"/>
              </a:rPr>
              <a:t>3</a:t>
            </a:r>
            <a:r>
              <a:rPr lang="vi-VN"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00" b="1" dirty="0" smtClean="0">
                <a:solidFill>
                  <a:schemeClr val="tx1"/>
                </a:solidFill>
                <a:latin typeface="Times New Roman" panose="02020603050405020304" pitchFamily="18" charset="0"/>
                <a:cs typeface="Times New Roman" panose="02020603050405020304" pitchFamily="18" charset="0"/>
              </a:rPr>
              <a:t>                                      </a:t>
            </a:r>
            <a:r>
              <a:rPr lang="vi-VN" sz="2400" b="1" dirty="0" smtClean="0">
                <a:solidFill>
                  <a:schemeClr val="tx1"/>
                </a:solidFill>
                <a:latin typeface="Times New Roman" panose="02020603050405020304" pitchFamily="18" charset="0"/>
                <a:cs typeface="Times New Roman" panose="02020603050405020304" pitchFamily="18" charset="0"/>
              </a:rPr>
              <a:t>Bảng </a:t>
            </a:r>
            <a:r>
              <a:rPr lang="vi-VN" sz="2400" b="1" dirty="0">
                <a:solidFill>
                  <a:schemeClr val="tx1"/>
                </a:solidFill>
                <a:latin typeface="Times New Roman" panose="02020603050405020304" pitchFamily="18" charset="0"/>
                <a:cs typeface="Times New Roman" panose="02020603050405020304" pitchFamily="18" charset="0"/>
              </a:rPr>
              <a:t>1.</a:t>
            </a:r>
            <a:r>
              <a:rPr lang="vi-VN" sz="2400" dirty="0">
                <a:solidFill>
                  <a:schemeClr val="tx1"/>
                </a:solidFill>
                <a:latin typeface="Times New Roman" panose="02020603050405020304" pitchFamily="18" charset="0"/>
                <a:cs typeface="Times New Roman" panose="02020603050405020304" pitchFamily="18" charset="0"/>
              </a:rPr>
              <a:t> </a:t>
            </a:r>
            <a:r>
              <a:rPr lang="vi-VN" sz="2400" i="1" dirty="0">
                <a:solidFill>
                  <a:schemeClr val="tx1"/>
                </a:solidFill>
                <a:latin typeface="Times New Roman" panose="02020603050405020304" pitchFamily="18" charset="0"/>
                <a:cs typeface="Times New Roman" panose="02020603050405020304" pitchFamily="18" charset="0"/>
              </a:rPr>
              <a:t>Hệ số tính đổi kết quả thử nén</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28090520"/>
              </p:ext>
            </p:extLst>
          </p:nvPr>
        </p:nvGraphicFramePr>
        <p:xfrm>
          <a:off x="3533614" y="3436600"/>
          <a:ext cx="7221883" cy="3080021"/>
        </p:xfrm>
        <a:graphic>
          <a:graphicData uri="http://schemas.openxmlformats.org/drawingml/2006/table">
            <a:tbl>
              <a:tblPr firstRow="1" firstCol="1" bandRow="1">
                <a:tableStyleId>{5C22544A-7EE6-4342-B048-85BDC9FD1C3A}</a:tableStyleId>
              </a:tblPr>
              <a:tblGrid>
                <a:gridCol w="3958774"/>
                <a:gridCol w="3263109"/>
              </a:tblGrid>
              <a:tr h="306341">
                <a:tc>
                  <a:txBody>
                    <a:bodyPr/>
                    <a:lstStyle/>
                    <a:p>
                      <a:pPr marL="457200" algn="ctr">
                        <a:lnSpc>
                          <a:spcPct val="130000"/>
                        </a:lnSpc>
                        <a:spcAft>
                          <a:spcPts val="0"/>
                        </a:spcAft>
                        <a:tabLst>
                          <a:tab pos="114300" algn="l"/>
                        </a:tabLst>
                      </a:pPr>
                      <a:r>
                        <a:rPr lang="vi-VN" sz="1400" dirty="0">
                          <a:effectLst/>
                          <a:latin typeface="Times New Roman" pitchFamily="18" charset="0"/>
                          <a:cs typeface="Times New Roman" pitchFamily="18" charset="0"/>
                        </a:rPr>
                        <a:t>Hình dáng và kích thước của mẫu (mm)</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chemeClr val="accent1"/>
                    </a:solidFill>
                  </a:tcPr>
                </a:tc>
                <a:tc>
                  <a:txBody>
                    <a:bodyPr/>
                    <a:lstStyle/>
                    <a:p>
                      <a:pPr marL="457200" algn="ctr">
                        <a:lnSpc>
                          <a:spcPct val="130000"/>
                        </a:lnSpc>
                        <a:spcAft>
                          <a:spcPts val="0"/>
                        </a:spcAft>
                        <a:tabLst>
                          <a:tab pos="114300" algn="l"/>
                        </a:tabLst>
                      </a:pPr>
                      <a:r>
                        <a:rPr lang="vi-VN" sz="1400" dirty="0">
                          <a:effectLst/>
                          <a:latin typeface="Times New Roman" pitchFamily="18" charset="0"/>
                          <a:cs typeface="Times New Roman" pitchFamily="18" charset="0"/>
                        </a:rPr>
                        <a:t>Hệ số tính đổi </a:t>
                      </a:r>
                      <a:r>
                        <a:rPr lang="en-GB" sz="1400" dirty="0">
                          <a:effectLst/>
                          <a:latin typeface="Times New Roman" pitchFamily="18" charset="0"/>
                          <a:cs typeface="Times New Roman" pitchFamily="18" charset="0"/>
                        </a:rPr>
                        <a:t>α</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chemeClr val="accent1"/>
                    </a:solidFill>
                  </a:tcPr>
                </a:tc>
              </a:tr>
              <a:tr h="2229000">
                <a:tc>
                  <a:txBody>
                    <a:bodyPr/>
                    <a:lstStyle/>
                    <a:p>
                      <a:pPr marL="457200" algn="ctr">
                        <a:lnSpc>
                          <a:spcPct val="130000"/>
                        </a:lnSpc>
                        <a:spcAft>
                          <a:spcPts val="0"/>
                        </a:spcAft>
                        <a:tabLst>
                          <a:tab pos="114300" algn="l"/>
                        </a:tabLst>
                      </a:pPr>
                      <a:r>
                        <a:rPr lang="vi-VN" sz="1400" dirty="0">
                          <a:solidFill>
                            <a:schemeClr val="tx1"/>
                          </a:solidFill>
                          <a:effectLst/>
                          <a:latin typeface="Times New Roman" pitchFamily="18" charset="0"/>
                          <a:cs typeface="Times New Roman" pitchFamily="18" charset="0"/>
                        </a:rPr>
                        <a:t>Mẫu lập phương</a:t>
                      </a:r>
                      <a:endParaRPr lang="en-US" sz="1400"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vi-VN" sz="1400" dirty="0">
                          <a:solidFill>
                            <a:schemeClr val="tx1"/>
                          </a:solidFill>
                          <a:effectLst/>
                          <a:latin typeface="Times New Roman" pitchFamily="18" charset="0"/>
                          <a:cs typeface="Times New Roman" pitchFamily="18" charset="0"/>
                        </a:rPr>
                        <a:t>100x100x100</a:t>
                      </a:r>
                      <a:endParaRPr lang="en-US" sz="1400"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vi-VN" sz="1400" dirty="0">
                          <a:solidFill>
                            <a:schemeClr val="tx1"/>
                          </a:solidFill>
                          <a:effectLst/>
                          <a:latin typeface="Times New Roman" pitchFamily="18" charset="0"/>
                          <a:cs typeface="Times New Roman" pitchFamily="18" charset="0"/>
                        </a:rPr>
                        <a:t>150x150x150</a:t>
                      </a:r>
                      <a:endParaRPr lang="en-US" sz="1400"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vi-VN" sz="1400" dirty="0">
                          <a:solidFill>
                            <a:schemeClr val="tx1"/>
                          </a:solidFill>
                          <a:effectLst/>
                          <a:latin typeface="Times New Roman" pitchFamily="18" charset="0"/>
                          <a:cs typeface="Times New Roman" pitchFamily="18" charset="0"/>
                        </a:rPr>
                        <a:t>200x200x200</a:t>
                      </a:r>
                      <a:endParaRPr lang="en-US" sz="1400"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dirty="0" err="1">
                          <a:solidFill>
                            <a:schemeClr val="tx1"/>
                          </a:solidFill>
                          <a:effectLst/>
                          <a:latin typeface="Times New Roman" pitchFamily="18" charset="0"/>
                          <a:cs typeface="Times New Roman" pitchFamily="18" charset="0"/>
                        </a:rPr>
                        <a:t>300x300x300</a:t>
                      </a:r>
                      <a:endParaRPr lang="en-US" sz="1400"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dirty="0" err="1">
                          <a:solidFill>
                            <a:schemeClr val="tx1"/>
                          </a:solidFill>
                          <a:effectLst/>
                          <a:latin typeface="Times New Roman" pitchFamily="18" charset="0"/>
                          <a:cs typeface="Times New Roman" pitchFamily="18" charset="0"/>
                        </a:rPr>
                        <a:t>Mẫu</a:t>
                      </a:r>
                      <a:r>
                        <a:rPr lang="en-GB" sz="1400" dirty="0">
                          <a:solidFill>
                            <a:schemeClr val="tx1"/>
                          </a:solidFill>
                          <a:effectLst/>
                          <a:latin typeface="Times New Roman" pitchFamily="18" charset="0"/>
                          <a:cs typeface="Times New Roman" pitchFamily="18" charset="0"/>
                        </a:rPr>
                        <a:t> </a:t>
                      </a:r>
                      <a:r>
                        <a:rPr lang="en-GB" sz="1400" dirty="0" err="1" smtClean="0">
                          <a:solidFill>
                            <a:schemeClr val="tx1"/>
                          </a:solidFill>
                          <a:effectLst/>
                          <a:latin typeface="Times New Roman" pitchFamily="18" charset="0"/>
                          <a:cs typeface="Times New Roman" pitchFamily="18" charset="0"/>
                        </a:rPr>
                        <a:t>trụ</a:t>
                      </a:r>
                      <a:endParaRPr lang="en-US" sz="1400" dirty="0" smtClean="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dirty="0" err="1" smtClean="0">
                          <a:solidFill>
                            <a:schemeClr val="tx1"/>
                          </a:solidFill>
                          <a:effectLst/>
                          <a:latin typeface="Times New Roman" pitchFamily="18" charset="0"/>
                          <a:cs typeface="Times New Roman" pitchFamily="18" charset="0"/>
                        </a:rPr>
                        <a:t>71,4x143</a:t>
                      </a:r>
                      <a:r>
                        <a:rPr lang="en-GB" sz="1400" dirty="0" smtClean="0">
                          <a:solidFill>
                            <a:schemeClr val="tx1"/>
                          </a:solidFill>
                          <a:effectLst/>
                          <a:latin typeface="Times New Roman" pitchFamily="18" charset="0"/>
                          <a:cs typeface="Times New Roman" pitchFamily="18" charset="0"/>
                        </a:rPr>
                        <a:t> </a:t>
                      </a:r>
                      <a:r>
                        <a:rPr lang="en-GB" sz="1400" dirty="0" err="1">
                          <a:solidFill>
                            <a:schemeClr val="tx1"/>
                          </a:solidFill>
                          <a:effectLst/>
                          <a:latin typeface="Times New Roman" pitchFamily="18" charset="0"/>
                          <a:cs typeface="Times New Roman" pitchFamily="18" charset="0"/>
                        </a:rPr>
                        <a:t>và</a:t>
                      </a:r>
                      <a:r>
                        <a:rPr lang="en-GB" sz="1400" dirty="0">
                          <a:solidFill>
                            <a:schemeClr val="tx1"/>
                          </a:solidFill>
                          <a:effectLst/>
                          <a:latin typeface="Times New Roman" pitchFamily="18" charset="0"/>
                          <a:cs typeface="Times New Roman" pitchFamily="18" charset="0"/>
                        </a:rPr>
                        <a:t> </a:t>
                      </a:r>
                      <a:r>
                        <a:rPr lang="en-GB" sz="1400" dirty="0" err="1">
                          <a:solidFill>
                            <a:schemeClr val="tx1"/>
                          </a:solidFill>
                          <a:effectLst/>
                          <a:latin typeface="Times New Roman" pitchFamily="18" charset="0"/>
                          <a:cs typeface="Times New Roman" pitchFamily="18" charset="0"/>
                        </a:rPr>
                        <a:t>100x200</a:t>
                      </a:r>
                      <a:endParaRPr lang="en-US" sz="1400" dirty="0">
                        <a:solidFill>
                          <a:schemeClr val="tx1"/>
                        </a:solidFill>
                        <a:effectLst/>
                        <a:latin typeface="Times New Roman" pitchFamily="18" charset="0"/>
                        <a:cs typeface="Times New Roman" pitchFamily="18" charset="0"/>
                      </a:endParaRPr>
                    </a:p>
                    <a:p>
                      <a:pPr>
                        <a:spcAft>
                          <a:spcPts val="0"/>
                        </a:spcAft>
                      </a:pPr>
                      <a:r>
                        <a:rPr lang="en-GB" sz="1400" dirty="0">
                          <a:solidFill>
                            <a:schemeClr val="tx1"/>
                          </a:solidFill>
                          <a:effectLst/>
                          <a:latin typeface="Times New Roman" pitchFamily="18" charset="0"/>
                          <a:cs typeface="Times New Roman" pitchFamily="18" charset="0"/>
                        </a:rPr>
                        <a:t>                         </a:t>
                      </a:r>
                      <a:r>
                        <a:rPr lang="en-GB" sz="1400" dirty="0" smtClean="0">
                          <a:solidFill>
                            <a:schemeClr val="tx1"/>
                          </a:solidFill>
                          <a:effectLst/>
                          <a:latin typeface="Times New Roman" pitchFamily="18" charset="0"/>
                          <a:cs typeface="Times New Roman" pitchFamily="18" charset="0"/>
                        </a:rPr>
                        <a:t>            </a:t>
                      </a:r>
                      <a:r>
                        <a:rPr lang="en-GB" sz="1400" dirty="0">
                          <a:solidFill>
                            <a:schemeClr val="tx1"/>
                          </a:solidFill>
                          <a:effectLst/>
                          <a:latin typeface="Times New Roman" pitchFamily="18" charset="0"/>
                          <a:cs typeface="Times New Roman" pitchFamily="18" charset="0"/>
                        </a:rPr>
                        <a:t>150x300</a:t>
                      </a:r>
                      <a:endParaRPr lang="en-US" sz="1400" dirty="0">
                        <a:solidFill>
                          <a:schemeClr val="tx1"/>
                        </a:solidFill>
                        <a:effectLst/>
                        <a:latin typeface="Times New Roman" pitchFamily="18" charset="0"/>
                        <a:cs typeface="Times New Roman" pitchFamily="18" charset="0"/>
                      </a:endParaRPr>
                    </a:p>
                    <a:p>
                      <a:pPr algn="ctr">
                        <a:spcAft>
                          <a:spcPts val="0"/>
                        </a:spcAft>
                        <a:tabLst>
                          <a:tab pos="692150" algn="l"/>
                        </a:tabLst>
                      </a:pPr>
                      <a:r>
                        <a:rPr lang="en-GB" sz="1400" dirty="0" smtClean="0">
                          <a:solidFill>
                            <a:schemeClr val="tx1"/>
                          </a:solidFill>
                          <a:effectLst/>
                          <a:latin typeface="Times New Roman" pitchFamily="18" charset="0"/>
                          <a:cs typeface="Times New Roman" pitchFamily="18" charset="0"/>
                        </a:rPr>
                        <a:t>  200x400</a:t>
                      </a:r>
                      <a:endParaRPr lang="en-US" sz="14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solidFill>
                      <a:schemeClr val="accent4">
                        <a:lumMod val="60000"/>
                        <a:lumOff val="40000"/>
                      </a:schemeClr>
                    </a:solidFill>
                  </a:tcPr>
                </a:tc>
                <a:tc>
                  <a:txBody>
                    <a:bodyPr/>
                    <a:lstStyle/>
                    <a:p>
                      <a:pPr marL="457200" algn="just">
                        <a:lnSpc>
                          <a:spcPct val="130000"/>
                        </a:lnSpc>
                        <a:spcAft>
                          <a:spcPts val="0"/>
                        </a:spcAft>
                        <a:tabLst>
                          <a:tab pos="114300" algn="l"/>
                        </a:tabLst>
                      </a:pPr>
                      <a:r>
                        <a:rPr lang="en-GB" sz="1400" dirty="0">
                          <a:effectLst/>
                          <a:latin typeface="Times New Roman" pitchFamily="18" charset="0"/>
                          <a:cs typeface="Times New Roman" pitchFamily="18" charset="0"/>
                        </a:rPr>
                        <a:t> </a:t>
                      </a:r>
                      <a:endParaRPr lang="en-US" sz="1400" dirty="0">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0,91</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1,00</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1,05</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1,10</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 </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1,16</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1,20</a:t>
                      </a:r>
                      <a:endParaRPr lang="en-US" sz="1400" b="1" dirty="0">
                        <a:solidFill>
                          <a:schemeClr val="tx1"/>
                        </a:solidFill>
                        <a:effectLst/>
                        <a:latin typeface="Times New Roman" pitchFamily="18" charset="0"/>
                        <a:cs typeface="Times New Roman" pitchFamily="18" charset="0"/>
                      </a:endParaRPr>
                    </a:p>
                    <a:p>
                      <a:pPr marL="457200" algn="ctr">
                        <a:lnSpc>
                          <a:spcPct val="130000"/>
                        </a:lnSpc>
                        <a:spcAft>
                          <a:spcPts val="0"/>
                        </a:spcAft>
                        <a:tabLst>
                          <a:tab pos="114300" algn="l"/>
                        </a:tabLst>
                      </a:pPr>
                      <a:r>
                        <a:rPr lang="en-GB" sz="1400" b="1" dirty="0">
                          <a:solidFill>
                            <a:schemeClr val="tx1"/>
                          </a:solidFill>
                          <a:effectLst/>
                          <a:latin typeface="Times New Roman" pitchFamily="18" charset="0"/>
                          <a:cs typeface="Times New Roman" pitchFamily="18" charset="0"/>
                        </a:rPr>
                        <a:t>1,24</a:t>
                      </a:r>
                      <a:endParaRPr lang="en-US" sz="1400" b="1" dirty="0">
                        <a:solidFill>
                          <a:schemeClr val="tx1"/>
                        </a:solidFill>
                        <a:effectLst/>
                        <a:latin typeface="Times New Roman" pitchFamily="18" charset="0"/>
                        <a:cs typeface="Times New Roman" pitchFamily="18" charset="0"/>
                      </a:endParaRPr>
                    </a:p>
                    <a:p>
                      <a:pPr marL="457200" algn="just">
                        <a:lnSpc>
                          <a:spcPct val="130000"/>
                        </a:lnSpc>
                        <a:spcAft>
                          <a:spcPts val="0"/>
                        </a:spcAft>
                        <a:tabLst>
                          <a:tab pos="114300" algn="l"/>
                        </a:tabLst>
                      </a:pPr>
                      <a:r>
                        <a:rPr lang="en-GB" sz="1400" dirty="0">
                          <a:effectLst/>
                          <a:latin typeface="Times New Roman" pitchFamily="18" charset="0"/>
                          <a:cs typeface="Times New Roman" pitchFamily="18" charset="0"/>
                        </a:rPr>
                        <a:t> </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chemeClr val="accent4">
                        <a:lumMod val="60000"/>
                        <a:lumOff val="40000"/>
                      </a:schemeClr>
                    </a:solidFill>
                  </a:tcPr>
                </a:tc>
              </a:tr>
            </a:tbl>
          </a:graphicData>
        </a:graphic>
      </p:graphicFrame>
    </p:spTree>
    <p:extLst>
      <p:ext uri="{BB962C8B-B14F-4D97-AF65-F5344CB8AC3E}">
        <p14:creationId xmlns:p14="http://schemas.microsoft.com/office/powerpoint/2010/main" val="2982049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AppData\Local\Microsoft\Windows\INetCache\Content.Word\20170407_0920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3927" y="3919795"/>
            <a:ext cx="4695190" cy="2938205"/>
          </a:xfrm>
          <a:prstGeom prst="rect">
            <a:avLst/>
          </a:prstGeom>
          <a:noFill/>
          <a:ln>
            <a:noFill/>
          </a:ln>
        </p:spPr>
      </p:pic>
      <p:pic>
        <p:nvPicPr>
          <p:cNvPr id="8" name="Picture 7" descr="C:\Users\USER\AppData\Local\Microsoft\Windows\INetCache\Content.Word\20170407_09325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075629" y="3821936"/>
            <a:ext cx="4232179" cy="3036063"/>
          </a:xfrm>
          <a:prstGeom prst="rect">
            <a:avLst/>
          </a:prstGeom>
          <a:noFill/>
          <a:ln>
            <a:noFill/>
          </a:ln>
        </p:spPr>
      </p:pic>
      <p:pic>
        <p:nvPicPr>
          <p:cNvPr id="11" name="Picture 10" descr="C:\Users\USER\AppData\Local\Microsoft\Windows\INetCache\Content.Word\20170407_091940.jpg"/>
          <p:cNvPicPr/>
          <p:nvPr/>
        </p:nvPicPr>
        <p:blipFill rotWithShape="1">
          <a:blip r:embed="rId4" cstate="print">
            <a:extLst>
              <a:ext uri="{28A0092B-C50C-407E-A947-70E740481C1C}">
                <a14:useLocalDpi xmlns:a14="http://schemas.microsoft.com/office/drawing/2010/main" val="0"/>
              </a:ext>
            </a:extLst>
          </a:blip>
          <a:srcRect l="13436"/>
          <a:stretch/>
        </p:blipFill>
        <p:spPr bwMode="auto">
          <a:xfrm rot="5400000">
            <a:off x="7524293" y="-161727"/>
            <a:ext cx="2974458" cy="4695190"/>
          </a:xfrm>
          <a:prstGeom prst="rect">
            <a:avLst/>
          </a:prstGeom>
          <a:noFill/>
          <a:ln>
            <a:noFill/>
          </a:ln>
          <a:extLst>
            <a:ext uri="{53640926-AAD7-44D8-BBD7-CCE9431645EC}">
              <a14:shadowObscured xmlns:a14="http://schemas.microsoft.com/office/drawing/2010/main"/>
            </a:ext>
          </a:extLst>
        </p:spPr>
      </p:pic>
      <p:pic>
        <p:nvPicPr>
          <p:cNvPr id="7" name="Picture 6" descr="C:\Users\USER\AppData\Local\Microsoft\Windows\INetCache\Content.Word\20170407_091921.jpg"/>
          <p:cNvPicPr/>
          <p:nvPr/>
        </p:nvPicPr>
        <p:blipFill rotWithShape="1">
          <a:blip r:embed="rId5" cstate="print">
            <a:extLst>
              <a:ext uri="{28A0092B-C50C-407E-A947-70E740481C1C}">
                <a14:useLocalDpi xmlns:a14="http://schemas.microsoft.com/office/drawing/2010/main" val="0"/>
              </a:ext>
            </a:extLst>
          </a:blip>
          <a:srcRect l="9140" r="12540"/>
          <a:stretch/>
        </p:blipFill>
        <p:spPr bwMode="auto">
          <a:xfrm rot="5400000">
            <a:off x="2704491" y="69779"/>
            <a:ext cx="2974457" cy="4232178"/>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518830" y="-1639"/>
            <a:ext cx="9763933" cy="461665"/>
          </a:xfrm>
          <a:prstGeom prst="rect">
            <a:avLst/>
          </a:prstGeom>
          <a:noFill/>
        </p:spPr>
        <p:txBody>
          <a:bodyPr wrap="square" rtlCol="0">
            <a:spAutoFit/>
          </a:bodyPr>
          <a:lstStyle/>
          <a:p>
            <a:pPr algn="ctr"/>
            <a:r>
              <a:rPr lang="en-US" sz="2400" b="1" dirty="0" err="1" smtClean="0">
                <a:solidFill>
                  <a:srgbClr val="C00000"/>
                </a:solidFill>
                <a:latin typeface="Times New Roman" pitchFamily="18" charset="0"/>
                <a:cs typeface="Times New Roman" pitchFamily="18" charset="0"/>
              </a:rPr>
              <a:t>Hình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ảnh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nén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mẫu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bê</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tông</a:t>
            </a:r>
            <a:r>
              <a:rPr lang="en-US" sz="2400" b="1" dirty="0" smtClean="0">
                <a:solidFill>
                  <a:srgbClr val="C00000"/>
                </a:solidFill>
                <a:latin typeface="Times New Roman" pitchFamily="18" charset="0"/>
                <a:cs typeface="Times New Roman" pitchFamily="18" charset="0"/>
              </a:rPr>
              <a:t> M250 </a:t>
            </a:r>
            <a:r>
              <a:rPr lang="en-US" sz="2400" b="1" dirty="0" err="1" smtClean="0">
                <a:solidFill>
                  <a:srgbClr val="C00000"/>
                </a:solidFill>
                <a:latin typeface="Times New Roman" pitchFamily="18" charset="0"/>
                <a:cs typeface="Times New Roman" pitchFamily="18" charset="0"/>
              </a:rPr>
              <a:t>tại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phòng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thí</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nghiệm</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68210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413" y="-15495"/>
            <a:ext cx="6772759"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2.4. </a:t>
            </a:r>
            <a:r>
              <a:rPr lang="en-US" sz="2800" b="1" dirty="0" err="1" smtClean="0">
                <a:solidFill>
                  <a:srgbClr val="002060"/>
                </a:solidFill>
                <a:latin typeface="Times New Roman" pitchFamily="18" charset="0"/>
                <a:cs typeface="Times New Roman" pitchFamily="18" charset="0"/>
              </a:rPr>
              <a:t>Kết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quả</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toán</a:t>
            </a:r>
            <a:endParaRPr lang="en-US" sz="2800" b="1" dirty="0">
              <a:solidFill>
                <a:srgbClr val="002060"/>
              </a:solidFill>
              <a:latin typeface="Times New Roman" pitchFamily="18" charset="0"/>
              <a:cs typeface="Times New Roman" pitchFamily="18" charset="0"/>
            </a:endParaRPr>
          </a:p>
        </p:txBody>
      </p:sp>
      <p:sp>
        <p:nvSpPr>
          <p:cNvPr id="8" name="TextBox 7"/>
          <p:cNvSpPr txBox="1"/>
          <p:nvPr/>
        </p:nvSpPr>
        <p:spPr>
          <a:xfrm>
            <a:off x="1286376" y="402965"/>
            <a:ext cx="9794929"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Bảng</a:t>
            </a:r>
            <a:r>
              <a:rPr lang="en-US" sz="2400" b="1" dirty="0" smtClean="0">
                <a:latin typeface="Times New Roman" pitchFamily="18" charset="0"/>
                <a:cs typeface="Times New Roman" pitchFamily="18" charset="0"/>
              </a:rPr>
              <a:t> 2. </a:t>
            </a:r>
            <a:r>
              <a:rPr lang="en-US" sz="2400" i="1" dirty="0" err="1" smtClean="0">
                <a:latin typeface="Times New Roman" pitchFamily="18" charset="0"/>
                <a:cs typeface="Times New Roman" pitchFamily="18" charset="0"/>
              </a:rPr>
              <a:t>Kết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quả</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kiểm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cường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độ</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nén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mẫu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bê</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tông</a:t>
            </a:r>
            <a:r>
              <a:rPr lang="en-US" sz="2400" i="1" dirty="0" smtClean="0">
                <a:latin typeface="Times New Roman" pitchFamily="18" charset="0"/>
                <a:cs typeface="Times New Roman" pitchFamily="18" charset="0"/>
              </a:rPr>
              <a:t> M250</a:t>
            </a:r>
            <a:endParaRPr lang="en-US" sz="2400"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99730160"/>
              </p:ext>
            </p:extLst>
          </p:nvPr>
        </p:nvGraphicFramePr>
        <p:xfrm>
          <a:off x="945396" y="914394"/>
          <a:ext cx="10523350" cy="5931461"/>
        </p:xfrm>
        <a:graphic>
          <a:graphicData uri="http://schemas.openxmlformats.org/drawingml/2006/table">
            <a:tbl>
              <a:tblPr firstRow="1" firstCol="1" bandRow="1">
                <a:tableStyleId>{5C22544A-7EE6-4342-B048-85BDC9FD1C3A}</a:tableStyleId>
              </a:tblPr>
              <a:tblGrid>
                <a:gridCol w="829152"/>
                <a:gridCol w="2591935"/>
                <a:gridCol w="1900606"/>
                <a:gridCol w="1900606"/>
                <a:gridCol w="1500479"/>
                <a:gridCol w="1800572"/>
              </a:tblGrid>
              <a:tr h="885815">
                <a:tc>
                  <a:txBody>
                    <a:bodyPr/>
                    <a:lstStyle/>
                    <a:p>
                      <a:pPr marL="0" marR="0" algn="ctr">
                        <a:lnSpc>
                          <a:spcPct val="100000"/>
                        </a:lnSpc>
                        <a:spcBef>
                          <a:spcPts val="0"/>
                        </a:spcBef>
                        <a:spcAft>
                          <a:spcPts val="0"/>
                        </a:spcAft>
                      </a:pPr>
                      <a:r>
                        <a:rPr lang="en-GB" sz="1800" dirty="0">
                          <a:effectLst/>
                          <a:latin typeface="Times New Roman" pitchFamily="18" charset="0"/>
                          <a:cs typeface="Times New Roman" pitchFamily="18" charset="0"/>
                        </a:rPr>
                        <a:t>STT</a:t>
                      </a:r>
                      <a:endParaRPr lang="en-US" sz="1800" dirty="0">
                        <a:effectLst/>
                        <a:latin typeface="Times New Roman" pitchFamily="18" charset="0"/>
                        <a:ea typeface="Times New Roman"/>
                        <a:cs typeface="Times New Roman" pitchFamily="18" charset="0"/>
                      </a:endParaRPr>
                    </a:p>
                  </a:txBody>
                  <a:tcPr marL="51405" marR="51405" marT="0" marB="0" anchor="ctr"/>
                </a:tc>
                <a:tc>
                  <a:txBody>
                    <a:bodyPr/>
                    <a:lstStyle/>
                    <a:p>
                      <a:pPr marL="0" marR="0" algn="ctr">
                        <a:lnSpc>
                          <a:spcPct val="100000"/>
                        </a:lnSpc>
                        <a:spcBef>
                          <a:spcPts val="0"/>
                        </a:spcBef>
                        <a:spcAft>
                          <a:spcPts val="0"/>
                        </a:spcAft>
                      </a:pPr>
                      <a:r>
                        <a:rPr lang="en-GB" sz="1800" dirty="0">
                          <a:effectLst/>
                          <a:latin typeface="Times New Roman" pitchFamily="18" charset="0"/>
                          <a:cs typeface="Times New Roman" pitchFamily="18" charset="0"/>
                        </a:rPr>
                        <a:t>TÊN MẪU</a:t>
                      </a:r>
                      <a:endParaRPr lang="en-US" sz="1800" dirty="0">
                        <a:effectLst/>
                        <a:latin typeface="Times New Roman" pitchFamily="18" charset="0"/>
                        <a:ea typeface="Times New Roman"/>
                        <a:cs typeface="Times New Roman" pitchFamily="18" charset="0"/>
                      </a:endParaRPr>
                    </a:p>
                  </a:txBody>
                  <a:tcPr marL="51405" marR="51405" marT="0" marB="0" anchor="ctr"/>
                </a:tc>
                <a:tc>
                  <a:txBody>
                    <a:bodyPr/>
                    <a:lstStyle/>
                    <a:p>
                      <a:pPr marL="0" marR="0" algn="ctr">
                        <a:lnSpc>
                          <a:spcPct val="100000"/>
                        </a:lnSpc>
                        <a:spcBef>
                          <a:spcPts val="0"/>
                        </a:spcBef>
                        <a:spcAft>
                          <a:spcPts val="0"/>
                        </a:spcAft>
                      </a:pPr>
                      <a:r>
                        <a:rPr lang="en-GB" sz="1800" dirty="0">
                          <a:effectLst/>
                          <a:latin typeface="Times New Roman" pitchFamily="18" charset="0"/>
                          <a:cs typeface="Times New Roman" pitchFamily="18" charset="0"/>
                        </a:rPr>
                        <a:t>NÉN LẦN 1</a:t>
                      </a:r>
                      <a:endParaRPr lang="en-US" sz="1800" dirty="0">
                        <a:effectLst/>
                        <a:latin typeface="Times New Roman" pitchFamily="18" charset="0"/>
                        <a:ea typeface="Times New Roman"/>
                        <a:cs typeface="Times New Roman" pitchFamily="18" charset="0"/>
                      </a:endParaRPr>
                    </a:p>
                  </a:txBody>
                  <a:tcPr marL="51405" marR="51405" marT="0" marB="0" anchor="ctr"/>
                </a:tc>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NÉN LẦN 2</a:t>
                      </a:r>
                      <a:endParaRPr lang="en-US" sz="1800">
                        <a:effectLst/>
                        <a:latin typeface="Times New Roman" pitchFamily="18" charset="0"/>
                        <a:ea typeface="Times New Roman"/>
                        <a:cs typeface="Times New Roman" pitchFamily="18" charset="0"/>
                      </a:endParaRPr>
                    </a:p>
                  </a:txBody>
                  <a:tcPr marL="51405" marR="51405" marT="0" marB="0" anchor="ctr"/>
                </a:tc>
                <a:tc>
                  <a:txBody>
                    <a:bodyPr/>
                    <a:lstStyle/>
                    <a:p>
                      <a:pPr marL="0" marR="0" algn="ctr">
                        <a:lnSpc>
                          <a:spcPct val="100000"/>
                        </a:lnSpc>
                        <a:spcBef>
                          <a:spcPts val="0"/>
                        </a:spcBef>
                        <a:spcAft>
                          <a:spcPts val="0"/>
                        </a:spcAft>
                      </a:pPr>
                      <a:r>
                        <a:rPr lang="en-GB" sz="1800" dirty="0">
                          <a:effectLst/>
                          <a:latin typeface="Times New Roman" pitchFamily="18" charset="0"/>
                          <a:cs typeface="Times New Roman" pitchFamily="18" charset="0"/>
                        </a:rPr>
                        <a:t> </a:t>
                      </a:r>
                      <a:r>
                        <a:rPr lang="en-GB" sz="1800" dirty="0" smtClean="0">
                          <a:effectLst/>
                          <a:latin typeface="Times New Roman" pitchFamily="18" charset="0"/>
                          <a:cs typeface="Times New Roman" pitchFamily="18" charset="0"/>
                        </a:rPr>
                        <a:t>NÉN </a:t>
                      </a:r>
                      <a:r>
                        <a:rPr lang="en-GB" sz="1800" dirty="0">
                          <a:effectLst/>
                          <a:latin typeface="Times New Roman" pitchFamily="18" charset="0"/>
                          <a:cs typeface="Times New Roman" pitchFamily="18" charset="0"/>
                        </a:rPr>
                        <a:t>LẦN 3</a:t>
                      </a:r>
                      <a:endParaRPr lang="en-US" sz="1800" dirty="0">
                        <a:effectLst/>
                        <a:latin typeface="Times New Roman" pitchFamily="18" charset="0"/>
                        <a:ea typeface="Times New Roman"/>
                        <a:cs typeface="Times New Roman" pitchFamily="18" charset="0"/>
                      </a:endParaRPr>
                    </a:p>
                  </a:txBody>
                  <a:tcPr marL="51405" marR="51405" marT="0" marB="0" anchor="ctr"/>
                </a:tc>
                <a:tc>
                  <a:txBody>
                    <a:bodyPr/>
                    <a:lstStyle/>
                    <a:p>
                      <a:pPr marL="0" marR="0">
                        <a:lnSpc>
                          <a:spcPct val="100000"/>
                        </a:lnSpc>
                        <a:spcBef>
                          <a:spcPts val="0"/>
                        </a:spcBef>
                        <a:spcAft>
                          <a:spcPts val="0"/>
                        </a:spcAft>
                        <a:tabLst>
                          <a:tab pos="138430" algn="l"/>
                        </a:tabLst>
                      </a:pPr>
                      <a:r>
                        <a:rPr lang="en-GB" sz="1800" dirty="0" smtClean="0">
                          <a:effectLst/>
                          <a:latin typeface="Times New Roman" pitchFamily="18" charset="0"/>
                          <a:cs typeface="Times New Roman" pitchFamily="18" charset="0"/>
                        </a:rPr>
                        <a:t>   LỰC </a:t>
                      </a:r>
                      <a:r>
                        <a:rPr lang="en-GB" sz="1800" dirty="0">
                          <a:effectLst/>
                          <a:latin typeface="Times New Roman" pitchFamily="18" charset="0"/>
                          <a:cs typeface="Times New Roman" pitchFamily="18" charset="0"/>
                        </a:rPr>
                        <a:t>NÉN TRUNG BÌNH</a:t>
                      </a:r>
                      <a:endParaRPr lang="en-US" sz="1800" dirty="0">
                        <a:effectLst/>
                        <a:latin typeface="Times New Roman" pitchFamily="18" charset="0"/>
                        <a:ea typeface="Times New Roman"/>
                        <a:cs typeface="Times New Roman" pitchFamily="18" charset="0"/>
                      </a:endParaRPr>
                    </a:p>
                  </a:txBody>
                  <a:tcPr marL="51405" marR="51405" marT="0" marB="0">
                    <a:solidFill>
                      <a:srgbClr val="92D050"/>
                    </a:solidFill>
                  </a:tcPr>
                </a:tc>
              </a:tr>
              <a:tr h="960030">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1</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just">
                        <a:lnSpc>
                          <a:spcPct val="100000"/>
                        </a:lnSpc>
                        <a:spcBef>
                          <a:spcPts val="0"/>
                        </a:spcBef>
                        <a:spcAft>
                          <a:spcPts val="0"/>
                        </a:spcAft>
                      </a:pPr>
                      <a:r>
                        <a:rPr lang="en-GB" sz="1800" dirty="0">
                          <a:effectLst/>
                          <a:latin typeface="Times New Roman" pitchFamily="18" charset="0"/>
                          <a:cs typeface="Times New Roman" pitchFamily="18" charset="0"/>
                        </a:rPr>
                        <a:t> NƯỚC Ở RẠCH CON</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484.56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21.54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458.50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20.38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481.47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21.40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474.84 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21.1 </a:t>
                      </a:r>
                      <a:r>
                        <a:rPr lang="en-US"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nchor="ctr">
                    <a:solidFill>
                      <a:srgbClr val="92D050"/>
                    </a:solidFill>
                  </a:tcPr>
                </a:tc>
              </a:tr>
              <a:tr h="960030">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2</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just">
                        <a:lnSpc>
                          <a:spcPct val="100000"/>
                        </a:lnSpc>
                        <a:spcBef>
                          <a:spcPts val="0"/>
                        </a:spcBef>
                        <a:spcAft>
                          <a:spcPts val="0"/>
                        </a:spcAft>
                      </a:pPr>
                      <a:r>
                        <a:rPr lang="en-GB" sz="1800">
                          <a:effectLst/>
                          <a:latin typeface="Times New Roman" pitchFamily="18" charset="0"/>
                          <a:cs typeface="Times New Roman" pitchFamily="18" charset="0"/>
                        </a:rPr>
                        <a:t> NƯỚC GIẾNG KHOAN</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565.10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25.12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604.75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26.88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590.93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26.26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586.93 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26.09 </a:t>
                      </a:r>
                      <a:r>
                        <a:rPr lang="en-US"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nchor="ctr">
                    <a:solidFill>
                      <a:srgbClr val="92D050"/>
                    </a:solidFill>
                  </a:tcPr>
                </a:tc>
              </a:tr>
              <a:tr h="960030">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3</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just">
                        <a:lnSpc>
                          <a:spcPct val="100000"/>
                        </a:lnSpc>
                        <a:spcBef>
                          <a:spcPts val="0"/>
                        </a:spcBef>
                        <a:spcAft>
                          <a:spcPts val="0"/>
                        </a:spcAft>
                      </a:pPr>
                      <a:r>
                        <a:rPr lang="en-GB" sz="1800">
                          <a:effectLst/>
                          <a:latin typeface="Times New Roman" pitchFamily="18" charset="0"/>
                          <a:cs typeface="Times New Roman" pitchFamily="18" charset="0"/>
                        </a:rPr>
                        <a:t> NƯỚC Ở RẠCH BẾN SẮN</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501.52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22.29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512.60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22.78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482.96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21.17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499.03 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22.08 </a:t>
                      </a:r>
                      <a:r>
                        <a:rPr lang="en-US"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solidFill>
                      <a:srgbClr val="92D050"/>
                    </a:solidFill>
                  </a:tcPr>
                </a:tc>
              </a:tr>
              <a:tr h="1205526">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4</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gn="just">
                        <a:lnSpc>
                          <a:spcPct val="100000"/>
                        </a:lnSpc>
                        <a:spcBef>
                          <a:spcPts val="0"/>
                        </a:spcBef>
                        <a:spcAft>
                          <a:spcPts val="0"/>
                        </a:spcAft>
                      </a:pPr>
                      <a:r>
                        <a:rPr lang="en-GB" sz="1800" dirty="0">
                          <a:effectLst/>
                          <a:latin typeface="Times New Roman" pitchFamily="18" charset="0"/>
                          <a:cs typeface="Times New Roman" pitchFamily="18" charset="0"/>
                        </a:rPr>
                        <a:t> NƯỚC Ở RẠCH THẠNH PHƯỚC</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554.52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a:effectLst/>
                          <a:latin typeface="Times New Roman" pitchFamily="18" charset="0"/>
                          <a:cs typeface="Times New Roman" pitchFamily="18" charset="0"/>
                        </a:rPr>
                        <a:t>24.71 </a:t>
                      </a:r>
                      <a:r>
                        <a:rPr lang="en-GB" sz="1800" dirty="0" err="1">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515.13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a:effectLst/>
                          <a:latin typeface="Times New Roman" pitchFamily="18" charset="0"/>
                          <a:cs typeface="Times New Roman" pitchFamily="18" charset="0"/>
                        </a:rPr>
                        <a:t>22.89 </a:t>
                      </a:r>
                      <a:r>
                        <a:rPr lang="en-GB" sz="1800" dirty="0" err="1">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563.11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a:effectLst/>
                          <a:latin typeface="Times New Roman" pitchFamily="18" charset="0"/>
                          <a:cs typeface="Times New Roman" pitchFamily="18" charset="0"/>
                        </a:rPr>
                        <a:t>25.03 </a:t>
                      </a:r>
                      <a:r>
                        <a:rPr lang="en-GB" sz="1800" dirty="0" err="1">
                          <a:effectLst/>
                          <a:latin typeface="Times New Roman" pitchFamily="18" charset="0"/>
                          <a:cs typeface="Times New Roman" pitchFamily="18" charset="0"/>
                        </a:rPr>
                        <a:t>MPa</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GB" sz="18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544.25 KN</a:t>
                      </a:r>
                    </a:p>
                    <a:p>
                      <a:pPr marL="0" marR="0" algn="ctr">
                        <a:lnSpc>
                          <a:spcPct val="100000"/>
                        </a:lnSpc>
                        <a:spcBef>
                          <a:spcPts val="0"/>
                        </a:spcBef>
                        <a:spcAft>
                          <a:spcPts val="0"/>
                        </a:spcAft>
                      </a:pPr>
                      <a:r>
                        <a:rPr lang="vi-VN" sz="1800" dirty="0" smtClean="0">
                          <a:effectLst/>
                          <a:latin typeface="Times New Roman" pitchFamily="18" charset="0"/>
                          <a:cs typeface="Times New Roman" pitchFamily="18" charset="0"/>
                        </a:rPr>
                        <a:t>2</a:t>
                      </a:r>
                      <a:r>
                        <a:rPr lang="en-US" sz="1800" dirty="0" smtClean="0">
                          <a:effectLst/>
                          <a:latin typeface="Times New Roman" pitchFamily="18" charset="0"/>
                          <a:cs typeface="Times New Roman" pitchFamily="18" charset="0"/>
                        </a:rPr>
                        <a:t>4</a:t>
                      </a:r>
                      <a:r>
                        <a:rPr lang="vi-VN" sz="1800" dirty="0" smtClean="0">
                          <a:effectLst/>
                          <a:latin typeface="Times New Roman" pitchFamily="18" charset="0"/>
                          <a:cs typeface="Times New Roman" pitchFamily="18" charset="0"/>
                        </a:rPr>
                        <a:t>.2</a:t>
                      </a:r>
                      <a:r>
                        <a:rPr lang="en-US" sz="1800" dirty="0" smtClean="0">
                          <a:effectLst/>
                          <a:latin typeface="Times New Roman" pitchFamily="18" charset="0"/>
                          <a:cs typeface="Times New Roman" pitchFamily="18" charset="0"/>
                        </a:rPr>
                        <a:t>1 </a:t>
                      </a:r>
                      <a:r>
                        <a:rPr lang="en-US"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solidFill>
                      <a:srgbClr val="92D050"/>
                    </a:solidFill>
                  </a:tcPr>
                </a:tc>
              </a:tr>
              <a:tr h="960030">
                <a:tc>
                  <a:txBody>
                    <a:bodyPr/>
                    <a:lstStyle/>
                    <a:p>
                      <a:pPr marL="0" marR="0" algn="ctr">
                        <a:lnSpc>
                          <a:spcPct val="100000"/>
                        </a:lnSpc>
                        <a:spcBef>
                          <a:spcPts val="0"/>
                        </a:spcBef>
                        <a:spcAft>
                          <a:spcPts val="0"/>
                        </a:spcAft>
                      </a:pPr>
                      <a:r>
                        <a:rPr lang="en-GB" sz="1800">
                          <a:effectLst/>
                          <a:latin typeface="Times New Roman" pitchFamily="18" charset="0"/>
                          <a:cs typeface="Times New Roman" pitchFamily="18" charset="0"/>
                        </a:rPr>
                        <a:t>5</a:t>
                      </a:r>
                      <a:endParaRPr lang="en-US" sz="1800">
                        <a:effectLst/>
                        <a:latin typeface="Times New Roman" pitchFamily="18" charset="0"/>
                        <a:ea typeface="Times New Roman"/>
                        <a:cs typeface="Times New Roman" pitchFamily="18" charset="0"/>
                      </a:endParaRPr>
                    </a:p>
                  </a:txBody>
                  <a:tcPr marL="51405" marR="51405" marT="0" marB="0"/>
                </a:tc>
                <a:tc>
                  <a:txBody>
                    <a:bodyPr/>
                    <a:lstStyle/>
                    <a:p>
                      <a:pPr marL="0" marR="0">
                        <a:lnSpc>
                          <a:spcPct val="100000"/>
                        </a:lnSpc>
                        <a:spcBef>
                          <a:spcPts val="0"/>
                        </a:spcBef>
                        <a:spcAft>
                          <a:spcPts val="0"/>
                        </a:spcAft>
                      </a:pPr>
                      <a:r>
                        <a:rPr lang="en-GB" sz="1800" dirty="0">
                          <a:effectLst/>
                          <a:latin typeface="Times New Roman" pitchFamily="18" charset="0"/>
                          <a:cs typeface="Times New Roman" pitchFamily="18" charset="0"/>
                        </a:rPr>
                        <a:t> NƯỚC MÁY</a:t>
                      </a:r>
                      <a:endParaRPr lang="en-US" sz="1800" dirty="0">
                        <a:effectLst/>
                        <a:latin typeface="Times New Roman" pitchFamily="18" charset="0"/>
                        <a:ea typeface="Times New Roman"/>
                        <a:cs typeface="Times New Roman" pitchFamily="18" charset="0"/>
                      </a:endParaRPr>
                    </a:p>
                  </a:txBody>
                  <a:tcPr marL="51405" marR="51405" marT="0" marB="0" anchor="ctr"/>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618.76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27.50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590.90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26.26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567.05 </a:t>
                      </a:r>
                      <a:r>
                        <a:rPr lang="en-GB" sz="1800" dirty="0" smtClean="0">
                          <a:effectLst/>
                          <a:latin typeface="Times New Roman" pitchFamily="18" charset="0"/>
                          <a:cs typeface="Times New Roman" pitchFamily="18" charset="0"/>
                        </a:rPr>
                        <a:t>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25.20 </a:t>
                      </a:r>
                      <a:r>
                        <a:rPr lang="en-GB" sz="1800" dirty="0" err="1" smtClean="0">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tc>
                <a:tc>
                  <a:txBody>
                    <a:bodyPr/>
                    <a:lstStyle/>
                    <a:p>
                      <a:pPr marL="0" marR="0" algn="ctr">
                        <a:lnSpc>
                          <a:spcPct val="100000"/>
                        </a:lnSpc>
                        <a:spcBef>
                          <a:spcPts val="0"/>
                        </a:spcBef>
                        <a:spcAft>
                          <a:spcPts val="0"/>
                        </a:spcAft>
                      </a:pPr>
                      <a:r>
                        <a:rPr lang="en-US" sz="1800" dirty="0" smtClean="0">
                          <a:effectLst/>
                          <a:latin typeface="Times New Roman" pitchFamily="18" charset="0"/>
                          <a:cs typeface="Times New Roman" pitchFamily="18" charset="0"/>
                        </a:rPr>
                        <a:t>5</a:t>
                      </a:r>
                      <a:r>
                        <a:rPr lang="vi-VN" sz="1800" dirty="0" smtClean="0">
                          <a:effectLst/>
                          <a:latin typeface="Times New Roman" pitchFamily="18" charset="0"/>
                          <a:cs typeface="Times New Roman" pitchFamily="18" charset="0"/>
                        </a:rPr>
                        <a:t>92.24</a:t>
                      </a:r>
                      <a:r>
                        <a:rPr lang="en-US" sz="1800" dirty="0" smtClean="0">
                          <a:effectLst/>
                          <a:latin typeface="Times New Roman" pitchFamily="18" charset="0"/>
                          <a:cs typeface="Times New Roman" pitchFamily="18" charset="0"/>
                        </a:rPr>
                        <a:t> KN</a:t>
                      </a:r>
                      <a:endParaRPr lang="en-US" sz="1800" dirty="0">
                        <a:effectLst/>
                        <a:latin typeface="Times New Roman" pitchFamily="18" charset="0"/>
                        <a:cs typeface="Times New Roman" pitchFamily="18" charset="0"/>
                      </a:endParaRPr>
                    </a:p>
                    <a:p>
                      <a:pPr marL="0" marR="0" algn="ctr">
                        <a:lnSpc>
                          <a:spcPct val="100000"/>
                        </a:lnSpc>
                        <a:spcBef>
                          <a:spcPts val="0"/>
                        </a:spcBef>
                        <a:spcAft>
                          <a:spcPts val="0"/>
                        </a:spcAft>
                      </a:pPr>
                      <a:r>
                        <a:rPr lang="en-US" sz="1800" dirty="0">
                          <a:effectLst/>
                          <a:latin typeface="Times New Roman" pitchFamily="18" charset="0"/>
                          <a:cs typeface="Times New Roman" pitchFamily="18" charset="0"/>
                        </a:rPr>
                        <a:t>26,32 </a:t>
                      </a:r>
                      <a:r>
                        <a:rPr lang="en-US" sz="1800" dirty="0" err="1">
                          <a:effectLst/>
                          <a:latin typeface="Times New Roman" pitchFamily="18" charset="0"/>
                          <a:cs typeface="Times New Roman" pitchFamily="18" charset="0"/>
                        </a:rPr>
                        <a:t>MPa</a:t>
                      </a:r>
                      <a:endParaRPr lang="en-US" sz="1800" dirty="0">
                        <a:effectLst/>
                        <a:latin typeface="Times New Roman" pitchFamily="18" charset="0"/>
                        <a:ea typeface="Times New Roman"/>
                        <a:cs typeface="Times New Roman" pitchFamily="18" charset="0"/>
                      </a:endParaRPr>
                    </a:p>
                  </a:txBody>
                  <a:tcPr marL="51405" marR="51405" marT="0" marB="0" anchor="ctr">
                    <a:solidFill>
                      <a:srgbClr val="92D050"/>
                    </a:solidFill>
                  </a:tcPr>
                </a:tc>
              </a:tr>
            </a:tbl>
          </a:graphicData>
        </a:graphic>
      </p:graphicFrame>
    </p:spTree>
    <p:extLst>
      <p:ext uri="{BB962C8B-B14F-4D97-AF65-F5344CB8AC3E}">
        <p14:creationId xmlns:p14="http://schemas.microsoft.com/office/powerpoint/2010/main" val="1989214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901" y="-91313"/>
            <a:ext cx="8911687" cy="990218"/>
          </a:xfrm>
        </p:spPr>
        <p:txBody>
          <a:bodyPr>
            <a:noAutofit/>
          </a:bodyPr>
          <a:lstStyle/>
          <a:p>
            <a:pPr algn="ctr"/>
            <a:r>
              <a:rPr lang="en-GB" sz="2800" b="1" dirty="0" smtClean="0">
                <a:solidFill>
                  <a:srgbClr val="002060"/>
                </a:solidFill>
                <a:latin typeface="Times New Roman" panose="02020603050405020304" pitchFamily="18" charset="0"/>
                <a:cs typeface="Times New Roman" panose="02020603050405020304" pitchFamily="18" charset="0"/>
              </a:rPr>
              <a:t>CHƯƠNG </a:t>
            </a:r>
            <a:r>
              <a:rPr lang="en-GB" sz="2800" b="1" dirty="0">
                <a:solidFill>
                  <a:srgbClr val="002060"/>
                </a:solidFill>
                <a:latin typeface="Times New Roman" panose="02020603050405020304" pitchFamily="18" charset="0"/>
                <a:cs typeface="Times New Roman" panose="02020603050405020304" pitchFamily="18" charset="0"/>
              </a:rPr>
              <a:t>3</a:t>
            </a:r>
            <a:r>
              <a:rPr lang="en-US" sz="2800" dirty="0" smtClean="0">
                <a:solidFill>
                  <a:srgbClr val="0000CC"/>
                </a:solidFill>
                <a:latin typeface="Times New Roman" panose="02020603050405020304" pitchFamily="18" charset="0"/>
                <a:cs typeface="Times New Roman" panose="02020603050405020304" pitchFamily="18" charset="0"/>
              </a:rPr>
              <a:t/>
            </a:r>
            <a:br>
              <a:rPr lang="en-US" sz="2800" dirty="0" smtClean="0">
                <a:solidFill>
                  <a:srgbClr val="0000CC"/>
                </a:solidFill>
                <a:latin typeface="Times New Roman" panose="02020603050405020304" pitchFamily="18" charset="0"/>
                <a:cs typeface="Times New Roman" panose="02020603050405020304" pitchFamily="18" charset="0"/>
              </a:rPr>
            </a:br>
            <a:r>
              <a:rPr lang="en-GB" sz="2800"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KẾT</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QUẢ</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NGHIÊN</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CỨU</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VÀ</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THẢO</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LUẬN</a:t>
            </a:r>
            <a:r>
              <a:rPr lang="en-US" sz="2800" dirty="0" smtClean="0">
                <a:solidFill>
                  <a:srgbClr val="0000CC"/>
                </a:solidFill>
                <a:latin typeface="Times New Roman" panose="02020603050405020304" pitchFamily="18" charset="0"/>
                <a:cs typeface="Times New Roman" panose="02020603050405020304" pitchFamily="18" charset="0"/>
              </a:rPr>
              <a:t/>
            </a:r>
            <a:br>
              <a:rPr lang="en-US" sz="2800" dirty="0" smtClean="0">
                <a:solidFill>
                  <a:srgbClr val="0000CC"/>
                </a:solidFill>
                <a:latin typeface="Times New Roman" panose="02020603050405020304" pitchFamily="18" charset="0"/>
                <a:cs typeface="Times New Roman" panose="02020603050405020304" pitchFamily="18" charset="0"/>
              </a:rPr>
            </a:b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68285" y="1921771"/>
            <a:ext cx="9841424" cy="4680507"/>
          </a:xfrm>
        </p:spPr>
        <p:txBody>
          <a:bodyPr>
            <a:normAutofit/>
          </a:bodyPr>
          <a:lstStyle/>
          <a:p>
            <a:pPr algn="just">
              <a:spcAft>
                <a:spcPts val="600"/>
              </a:spcAft>
            </a:pPr>
            <a:r>
              <a:rPr lang="en-GB" sz="2400" dirty="0" smtClean="0">
                <a:solidFill>
                  <a:schemeClr val="tx1"/>
                </a:solidFill>
                <a:latin typeface="Times New Roman" panose="02020603050405020304" pitchFamily="18" charset="0"/>
                <a:cs typeface="Times New Roman" panose="02020603050405020304" pitchFamily="18" charset="0"/>
              </a:rPr>
              <a:t>Theo </a:t>
            </a:r>
            <a:r>
              <a:rPr lang="en-GB" sz="2400" dirty="0">
                <a:solidFill>
                  <a:schemeClr val="tx1"/>
                </a:solidFill>
                <a:latin typeface="Times New Roman" panose="02020603050405020304" pitchFamily="18" charset="0"/>
                <a:cs typeface="Times New Roman" panose="02020603050405020304" pitchFamily="18" charset="0"/>
              </a:rPr>
              <a:t>TCVN 6025-1995 </a:t>
            </a:r>
            <a:r>
              <a:rPr lang="en-GB" sz="2400" dirty="0" err="1">
                <a:solidFill>
                  <a:schemeClr val="tx1"/>
                </a:solidFill>
                <a:latin typeface="Times New Roman" panose="02020603050405020304" pitchFamily="18" charset="0"/>
                <a:cs typeface="Times New Roman" panose="02020603050405020304" pitchFamily="18" charset="0"/>
              </a:rPr>
              <a:t>quy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định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trung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bình</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tuổi</a:t>
            </a:r>
            <a:r>
              <a:rPr lang="en-GB" sz="2400" dirty="0">
                <a:solidFill>
                  <a:schemeClr val="tx1"/>
                </a:solidFill>
                <a:latin typeface="Times New Roman" panose="02020603050405020304" pitchFamily="18" charset="0"/>
                <a:cs typeface="Times New Roman" panose="02020603050405020304" pitchFamily="18" charset="0"/>
              </a:rPr>
              <a:t> 28 </a:t>
            </a:r>
            <a:r>
              <a:rPr lang="en-GB" sz="2400" dirty="0" err="1">
                <a:solidFill>
                  <a:schemeClr val="tx1"/>
                </a:solidFill>
                <a:latin typeface="Times New Roman" panose="02020603050405020304" pitchFamily="18" charset="0"/>
                <a:cs typeface="Times New Roman" panose="02020603050405020304" pitchFamily="18" charset="0"/>
              </a:rPr>
              <a:t>ngày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M250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nhỏ</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hơn</a:t>
            </a:r>
            <a:r>
              <a:rPr lang="en-GB" sz="2400" dirty="0">
                <a:solidFill>
                  <a:schemeClr val="tx1"/>
                </a:solidFill>
                <a:latin typeface="Times New Roman" panose="02020603050405020304" pitchFamily="18" charset="0"/>
                <a:cs typeface="Times New Roman" panose="02020603050405020304" pitchFamily="18" charset="0"/>
              </a:rPr>
              <a:t> 250 </a:t>
            </a:r>
            <a:r>
              <a:rPr lang="en-GB" sz="2400" dirty="0" err="1">
                <a:solidFill>
                  <a:schemeClr val="tx1"/>
                </a:solidFill>
                <a:latin typeface="Times New Roman" panose="02020603050405020304" pitchFamily="18" charset="0"/>
                <a:cs typeface="Times New Roman" panose="02020603050405020304" pitchFamily="18" charset="0"/>
              </a:rPr>
              <a:t>kG</a:t>
            </a:r>
            <a:r>
              <a:rPr lang="en-GB" sz="2400" dirty="0">
                <a:solidFill>
                  <a:schemeClr val="tx1"/>
                </a:solidFill>
                <a:latin typeface="Times New Roman" panose="02020603050405020304" pitchFamily="18" charset="0"/>
                <a:cs typeface="Times New Roman" panose="02020603050405020304" pitchFamily="18" charset="0"/>
              </a:rPr>
              <a:t>/cm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spcAft>
                <a:spcPts val="600"/>
              </a:spcAft>
            </a:pPr>
            <a:r>
              <a:rPr lang="en-GB" sz="2400" dirty="0" err="1">
                <a:solidFill>
                  <a:schemeClr val="tx1"/>
                </a:solidFill>
                <a:latin typeface="Times New Roman" panose="02020603050405020304" pitchFamily="18" charset="0"/>
                <a:cs typeface="Times New Roman" panose="02020603050405020304" pitchFamily="18" charset="0"/>
              </a:rPr>
              <a:t>Căn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cứ</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kết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quả</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tính</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trên</a:t>
            </a:r>
            <a:r>
              <a:rPr lang="en-GB" sz="2400" dirty="0">
                <a:solidFill>
                  <a:schemeClr val="tx1"/>
                </a:solidFill>
                <a:latin typeface="Times New Roman" panose="02020603050405020304" pitchFamily="18" charset="0"/>
                <a:cs typeface="Times New Roman" panose="02020603050405020304" pitchFamily="18" charset="0"/>
              </a:rPr>
              <a:t> ta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kết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quả</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cứu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như</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sau</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lvl="0" algn="just">
              <a:spcAft>
                <a:spcPts val="600"/>
              </a:spcAft>
              <a:buFont typeface="Arial" pitchFamily="34" charset="0"/>
              <a:buChar char="•"/>
            </a:pP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Con: </a:t>
            </a:r>
            <a:r>
              <a:rPr lang="en-GB" sz="2400" dirty="0" err="1" smtClean="0">
                <a:solidFill>
                  <a:schemeClr val="tx1"/>
                </a:solidFill>
                <a:latin typeface="Times New Roman" panose="02020603050405020304" pitchFamily="18" charset="0"/>
                <a:cs typeface="Times New Roman" panose="02020603050405020304" pitchFamily="18" charset="0"/>
              </a:rPr>
              <a:t>R</a:t>
            </a:r>
            <a:r>
              <a:rPr lang="en-GB" sz="2400" baseline="-25000" dirty="0" err="1" smtClean="0">
                <a:solidFill>
                  <a:schemeClr val="tx1"/>
                </a:solidFill>
                <a:latin typeface="Times New Roman" panose="02020603050405020304" pitchFamily="18" charset="0"/>
                <a:cs typeface="Times New Roman" panose="02020603050405020304" pitchFamily="18" charset="0"/>
              </a:rPr>
              <a:t>n</a:t>
            </a:r>
            <a:r>
              <a:rPr lang="en-GB" sz="2400" dirty="0" smtClean="0">
                <a:solidFill>
                  <a:schemeClr val="tx1"/>
                </a:solidFill>
                <a:latin typeface="Times New Roman" panose="02020603050405020304" pitchFamily="18" charset="0"/>
                <a:cs typeface="Times New Roman" panose="02020603050405020304" pitchFamily="18" charset="0"/>
              </a:rPr>
              <a:t>=21.1MPa=215,22 </a:t>
            </a:r>
            <a:r>
              <a:rPr lang="en-GB" sz="2400" dirty="0" err="1" smtClean="0">
                <a:solidFill>
                  <a:schemeClr val="tx1"/>
                </a:solidFill>
                <a:latin typeface="Times New Roman" panose="02020603050405020304" pitchFamily="18" charset="0"/>
                <a:cs typeface="Times New Roman" panose="02020603050405020304" pitchFamily="18" charset="0"/>
              </a:rPr>
              <a:t>kG</a:t>
            </a:r>
            <a:r>
              <a:rPr lang="en-GB" sz="2400" dirty="0" smtClean="0">
                <a:solidFill>
                  <a:schemeClr val="tx1"/>
                </a:solidFill>
                <a:latin typeface="Times New Roman" panose="02020603050405020304" pitchFamily="18" charset="0"/>
                <a:cs typeface="Times New Roman" panose="02020603050405020304" pitchFamily="18" charset="0"/>
              </a:rPr>
              <a:t>/cm</a:t>
            </a:r>
            <a:r>
              <a:rPr lang="en-GB" sz="2400" baseline="30000" dirty="0" smtClean="0">
                <a:solidFill>
                  <a:schemeClr val="tx1"/>
                </a:solidFill>
                <a:latin typeface="Times New Roman" panose="02020603050405020304" pitchFamily="18" charset="0"/>
                <a:cs typeface="Times New Roman" panose="02020603050405020304" pitchFamily="18" charset="0"/>
              </a:rPr>
              <a:t>2</a:t>
            </a:r>
            <a:r>
              <a:rPr lang="en-GB" sz="2400" dirty="0" smtClean="0">
                <a:solidFill>
                  <a:schemeClr val="tx1"/>
                </a:solidFill>
                <a:latin typeface="Times New Roman" panose="02020603050405020304" pitchFamily="18" charset="0"/>
                <a:cs typeface="Times New Roman" panose="02020603050405020304" pitchFamily="18" charset="0"/>
              </a:rPr>
              <a:t>&lt;250kG/cm</a:t>
            </a:r>
            <a:r>
              <a:rPr lang="en-GB" sz="2400" baseline="30000" dirty="0" smtClean="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  </a:t>
            </a:r>
            <a:endParaRPr lang="en-GB" sz="2400" dirty="0" smtClean="0">
              <a:solidFill>
                <a:schemeClr val="tx1"/>
              </a:solidFill>
              <a:latin typeface="Times New Roman" panose="02020603050405020304" pitchFamily="18" charset="0"/>
              <a:cs typeface="Times New Roman" panose="02020603050405020304" pitchFamily="18" charset="0"/>
            </a:endParaRPr>
          </a:p>
          <a:p>
            <a:pPr marL="0" lvl="0" indent="0" algn="just">
              <a:spcAft>
                <a:spcPts val="600"/>
              </a:spcAft>
              <a:buNone/>
            </a:pPr>
            <a:r>
              <a:rPr lang="en-GB" sz="2400" dirty="0">
                <a:solidFill>
                  <a:schemeClr val="tx1"/>
                </a:solidFill>
                <a:latin typeface="Times New Roman" panose="02020603050405020304" pitchFamily="18" charset="0"/>
                <a:cs typeface="Times New Roman" panose="02020603050405020304" pitchFamily="18" charset="0"/>
              </a:rPr>
              <a:t> </a:t>
            </a:r>
            <a:r>
              <a:rPr lang="en-GB" sz="2400" i="1" dirty="0" err="1" smtClean="0">
                <a:solidFill>
                  <a:schemeClr val="tx1"/>
                </a:solidFill>
                <a:latin typeface="Times New Roman" panose="02020603050405020304" pitchFamily="18" charset="0"/>
                <a:cs typeface="Times New Roman" panose="02020603050405020304" pitchFamily="18" charset="0"/>
              </a:rPr>
              <a:t>Vậy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mẫu</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nước</a:t>
            </a:r>
            <a:r>
              <a:rPr lang="en-GB" sz="2400" i="1" dirty="0">
                <a:solidFill>
                  <a:schemeClr val="tx1"/>
                </a:solidFill>
                <a:latin typeface="Times New Roman" panose="02020603050405020304" pitchFamily="18" charset="0"/>
                <a:cs typeface="Times New Roman" panose="02020603050405020304" pitchFamily="18" charset="0"/>
              </a:rPr>
              <a:t> ở </a:t>
            </a:r>
            <a:r>
              <a:rPr lang="en-GB" sz="2400" i="1" dirty="0" err="1">
                <a:solidFill>
                  <a:schemeClr val="tx1"/>
                </a:solidFill>
                <a:latin typeface="Times New Roman" panose="02020603050405020304" pitchFamily="18" charset="0"/>
                <a:cs typeface="Times New Roman" panose="02020603050405020304" pitchFamily="18" charset="0"/>
              </a:rPr>
              <a:t>Rạch</a:t>
            </a:r>
            <a:r>
              <a:rPr lang="en-GB" sz="2400" i="1" dirty="0">
                <a:solidFill>
                  <a:schemeClr val="tx1"/>
                </a:solidFill>
                <a:latin typeface="Times New Roman" panose="02020603050405020304" pitchFamily="18" charset="0"/>
                <a:cs typeface="Times New Roman" panose="02020603050405020304" pitchFamily="18" charset="0"/>
              </a:rPr>
              <a:t> Con </a:t>
            </a:r>
            <a:r>
              <a:rPr lang="en-GB" sz="2400" i="1" dirty="0" err="1">
                <a:solidFill>
                  <a:schemeClr val="tx1"/>
                </a:solidFill>
                <a:latin typeface="Times New Roman" panose="02020603050405020304" pitchFamily="18" charset="0"/>
                <a:cs typeface="Times New Roman" panose="02020603050405020304" pitchFamily="18" charset="0"/>
              </a:rPr>
              <a:t>không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đảm</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bảo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dùng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cho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xây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dựng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trình</a:t>
            </a:r>
            <a:r>
              <a:rPr lang="en-GB" sz="2400"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a:p>
            <a:pPr algn="just">
              <a:spcAft>
                <a:spcPts val="600"/>
              </a:spcAft>
              <a:buFont typeface="Arial" pitchFamily="34" charset="0"/>
              <a:buChar char="•"/>
            </a:pP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giếng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khoan:R</a:t>
            </a:r>
            <a:r>
              <a:rPr lang="en-GB" sz="2400" baseline="-25000" dirty="0" err="1" smtClean="0">
                <a:solidFill>
                  <a:schemeClr val="tx1"/>
                </a:solidFill>
                <a:latin typeface="Times New Roman" panose="02020603050405020304" pitchFamily="18" charset="0"/>
                <a:cs typeface="Times New Roman" panose="02020603050405020304" pitchFamily="18" charset="0"/>
              </a:rPr>
              <a:t>n</a:t>
            </a:r>
            <a:r>
              <a:rPr lang="en-GB" sz="2400" dirty="0" smtClean="0">
                <a:solidFill>
                  <a:schemeClr val="tx1"/>
                </a:solidFill>
                <a:latin typeface="Times New Roman" panose="02020603050405020304" pitchFamily="18" charset="0"/>
                <a:cs typeface="Times New Roman" panose="02020603050405020304" pitchFamily="18" charset="0"/>
              </a:rPr>
              <a:t>=26.09MPa=266.12kG/cm</a:t>
            </a:r>
            <a:r>
              <a:rPr lang="en-GB" sz="2400" baseline="30000" dirty="0" smtClean="0">
                <a:solidFill>
                  <a:schemeClr val="tx1"/>
                </a:solidFill>
                <a:latin typeface="Times New Roman" panose="02020603050405020304" pitchFamily="18" charset="0"/>
                <a:cs typeface="Times New Roman" panose="02020603050405020304" pitchFamily="18" charset="0"/>
              </a:rPr>
              <a:t>2</a:t>
            </a:r>
            <a:r>
              <a:rPr lang="en-GB" sz="2400" dirty="0" smtClean="0">
                <a:solidFill>
                  <a:schemeClr val="tx1"/>
                </a:solidFill>
                <a:latin typeface="Times New Roman" panose="02020603050405020304" pitchFamily="18" charset="0"/>
                <a:cs typeface="Times New Roman" panose="02020603050405020304" pitchFamily="18" charset="0"/>
              </a:rPr>
              <a:t>&gt;250 </a:t>
            </a:r>
            <a:r>
              <a:rPr lang="en-GB" sz="2400" dirty="0" err="1">
                <a:solidFill>
                  <a:schemeClr val="tx1"/>
                </a:solidFill>
                <a:latin typeface="Times New Roman" panose="02020603050405020304" pitchFamily="18" charset="0"/>
                <a:cs typeface="Times New Roman" panose="02020603050405020304" pitchFamily="18" charset="0"/>
              </a:rPr>
              <a:t>kG</a:t>
            </a:r>
            <a:r>
              <a:rPr lang="en-GB" sz="2400" dirty="0">
                <a:solidFill>
                  <a:schemeClr val="tx1"/>
                </a:solidFill>
                <a:latin typeface="Times New Roman" panose="02020603050405020304" pitchFamily="18" charset="0"/>
                <a:cs typeface="Times New Roman" panose="02020603050405020304" pitchFamily="18" charset="0"/>
              </a:rPr>
              <a:t>/cm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spcAft>
                <a:spcPts val="600"/>
              </a:spcAft>
              <a:buNone/>
            </a:pPr>
            <a:r>
              <a:rPr lang="en-GB" sz="2400" i="1" dirty="0" err="1">
                <a:solidFill>
                  <a:schemeClr val="tx1"/>
                </a:solidFill>
                <a:latin typeface="Times New Roman" panose="02020603050405020304" pitchFamily="18" charset="0"/>
                <a:cs typeface="Times New Roman" panose="02020603050405020304" pitchFamily="18" charset="0"/>
              </a:rPr>
              <a:t>Vậy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mẫu</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nước</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giếng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khoan</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đảm</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bảo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cho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xây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dựng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trình</a:t>
            </a:r>
            <a:r>
              <a:rPr lang="en-GB" sz="2400"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44298" y="1115877"/>
            <a:ext cx="6865749"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3.1. </a:t>
            </a:r>
            <a:r>
              <a:rPr lang="en-US" sz="2800" b="1" dirty="0" err="1" smtClean="0">
                <a:solidFill>
                  <a:srgbClr val="002060"/>
                </a:solidFill>
                <a:latin typeface="Times New Roman" pitchFamily="18" charset="0"/>
                <a:cs typeface="Times New Roman" pitchFamily="18" charset="0"/>
              </a:rPr>
              <a:t>Kết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quả</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cứu</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28548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92275" y="1689314"/>
                <a:ext cx="9407470" cy="4494509"/>
              </a:xfrm>
            </p:spPr>
            <p:txBody>
              <a:bodyPr>
                <a:normAutofit/>
              </a:bodyPr>
              <a:lstStyle/>
              <a:p>
                <a:pPr lvl="0" algn="just">
                  <a:buFont typeface="Arial" pitchFamily="34" charset="0"/>
                  <a:buChar char="•"/>
                </a:pPr>
                <a:r>
                  <a:rPr lang="en-GB" sz="2400" dirty="0">
                    <a:solidFill>
                      <a:schemeClr val="tx1"/>
                    </a:solidFill>
                    <a:latin typeface="Times New Roman" panose="02020603050405020304" pitchFamily="18" charset="0"/>
                    <a:cs typeface="Times New Roman" panose="02020603050405020304" pitchFamily="18" charset="0"/>
                  </a:rPr>
                  <a:t>Đối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Sắn:R</a:t>
                </a:r>
                <a:r>
                  <a:rPr lang="en-GB" sz="2400" baseline="-25000" dirty="0" err="1" smtClean="0">
                    <a:solidFill>
                      <a:schemeClr val="tx1"/>
                    </a:solidFill>
                    <a:latin typeface="Times New Roman" panose="02020603050405020304" pitchFamily="18" charset="0"/>
                    <a:cs typeface="Times New Roman" panose="02020603050405020304" pitchFamily="18" charset="0"/>
                  </a:rPr>
                  <a:t>n</a:t>
                </a:r>
                <a:r>
                  <a:rPr lang="en-GB" sz="2400" dirty="0" smtClean="0">
                    <a:solidFill>
                      <a:schemeClr val="tx1"/>
                    </a:solidFill>
                    <a:latin typeface="Times New Roman" panose="02020603050405020304" pitchFamily="18" charset="0"/>
                    <a:cs typeface="Times New Roman" panose="02020603050405020304" pitchFamily="18" charset="0"/>
                  </a:rPr>
                  <a:t>=22.08MPa=225.22kG/cm</a:t>
                </a:r>
                <a:r>
                  <a:rPr lang="en-GB" sz="2400" baseline="30000" dirty="0" smtClean="0">
                    <a:solidFill>
                      <a:schemeClr val="tx1"/>
                    </a:solidFill>
                    <a:latin typeface="Times New Roman" panose="02020603050405020304" pitchFamily="18" charset="0"/>
                    <a:cs typeface="Times New Roman" panose="02020603050405020304" pitchFamily="18" charset="0"/>
                  </a:rPr>
                  <a:t>2 </a:t>
                </a:r>
                <a:r>
                  <a:rPr lang="en-GB" sz="2400" dirty="0" smtClean="0">
                    <a:solidFill>
                      <a:schemeClr val="tx1"/>
                    </a:solidFill>
                    <a:latin typeface="Times New Roman" panose="02020603050405020304" pitchFamily="18" charset="0"/>
                    <a:cs typeface="Times New Roman" panose="02020603050405020304" pitchFamily="18" charset="0"/>
                  </a:rPr>
                  <a:t>&lt;250 </a:t>
                </a:r>
                <a:r>
                  <a:rPr lang="en-GB" sz="2400" dirty="0" err="1">
                    <a:solidFill>
                      <a:schemeClr val="tx1"/>
                    </a:solidFill>
                    <a:latin typeface="Times New Roman" panose="02020603050405020304" pitchFamily="18" charset="0"/>
                    <a:cs typeface="Times New Roman" panose="02020603050405020304" pitchFamily="18" charset="0"/>
                  </a:rPr>
                  <a:t>kG</a:t>
                </a:r>
                <a:r>
                  <a:rPr lang="en-GB" sz="2400" dirty="0">
                    <a:solidFill>
                      <a:schemeClr val="tx1"/>
                    </a:solidFill>
                    <a:latin typeface="Times New Roman" panose="02020603050405020304" pitchFamily="18" charset="0"/>
                    <a:cs typeface="Times New Roman" panose="02020603050405020304" pitchFamily="18" charset="0"/>
                  </a:rPr>
                  <a:t>/cm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GB" sz="2400" i="1" dirty="0" err="1">
                    <a:solidFill>
                      <a:schemeClr val="tx1"/>
                    </a:solidFill>
                    <a:latin typeface="Times New Roman" panose="02020603050405020304" pitchFamily="18" charset="0"/>
                    <a:cs typeface="Times New Roman" panose="02020603050405020304" pitchFamily="18" charset="0"/>
                  </a:rPr>
                  <a:t>Vậy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mẫu</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nước</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rạch</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Bến</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Sắn</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không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đảm</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bảo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dùng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cho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xây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dựng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trình</a:t>
                </a:r>
                <a:r>
                  <a:rPr lang="en-GB" sz="2400"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a:p>
                <a:pPr algn="just">
                  <a:buFont typeface="Arial" pitchFamily="34" charset="0"/>
                  <a:buChar char="•"/>
                </a:pP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Phước:R</a:t>
                </a:r>
                <a:r>
                  <a:rPr lang="en-GB" sz="2400" baseline="-25000" dirty="0" err="1" smtClean="0">
                    <a:solidFill>
                      <a:schemeClr val="tx1"/>
                    </a:solidFill>
                    <a:latin typeface="Times New Roman" panose="02020603050405020304" pitchFamily="18" charset="0"/>
                    <a:cs typeface="Times New Roman" panose="02020603050405020304" pitchFamily="18" charset="0"/>
                  </a:rPr>
                  <a:t>n</a:t>
                </a:r>
                <a:r>
                  <a:rPr lang="en-GB" sz="2400" dirty="0" smtClean="0">
                    <a:solidFill>
                      <a:schemeClr val="tx1"/>
                    </a:solidFill>
                    <a:latin typeface="Times New Roman" panose="02020603050405020304" pitchFamily="18" charset="0"/>
                    <a:cs typeface="Times New Roman" panose="02020603050405020304" pitchFamily="18" charset="0"/>
                  </a:rPr>
                  <a:t>=24,21MPa=247kG/cm</a:t>
                </a:r>
                <a:r>
                  <a:rPr lang="en-GB" sz="2400" baseline="30000" dirty="0" smtClean="0">
                    <a:solidFill>
                      <a:schemeClr val="tx1"/>
                    </a:solidFill>
                    <a:latin typeface="Times New Roman" panose="02020603050405020304" pitchFamily="18" charset="0"/>
                    <a:cs typeface="Times New Roman" panose="02020603050405020304" pitchFamily="18" charset="0"/>
                  </a:rPr>
                  <a:t>2</a:t>
                </a:r>
                <a14:m>
                  <m:oMath xmlns:m="http://schemas.openxmlformats.org/officeDocument/2006/math">
                    <m:r>
                      <a:rPr lang="en-GB" sz="2400">
                        <a:solidFill>
                          <a:schemeClr val="tx1"/>
                        </a:solidFill>
                        <a:latin typeface="Cambria Math" panose="02040503050406030204" pitchFamily="18" charset="0"/>
                      </a:rPr>
                      <m:t>≈</m:t>
                    </m:r>
                  </m:oMath>
                </a14:m>
                <a:r>
                  <a:rPr lang="en-GB" sz="2400" dirty="0">
                    <a:solidFill>
                      <a:schemeClr val="tx1"/>
                    </a:solidFill>
                    <a:latin typeface="Times New Roman" panose="02020603050405020304" pitchFamily="18" charset="0"/>
                    <a:cs typeface="Times New Roman" panose="02020603050405020304" pitchFamily="18" charset="0"/>
                  </a:rPr>
                  <a:t> 250 </a:t>
                </a:r>
                <a:r>
                  <a:rPr lang="en-GB" sz="2400" dirty="0" err="1">
                    <a:solidFill>
                      <a:schemeClr val="tx1"/>
                    </a:solidFill>
                    <a:latin typeface="Times New Roman" panose="02020603050405020304" pitchFamily="18" charset="0"/>
                    <a:cs typeface="Times New Roman" panose="02020603050405020304" pitchFamily="18" charset="0"/>
                  </a:rPr>
                  <a:t>kG</a:t>
                </a:r>
                <a:r>
                  <a:rPr lang="en-GB" sz="2400" dirty="0">
                    <a:solidFill>
                      <a:schemeClr val="tx1"/>
                    </a:solidFill>
                    <a:latin typeface="Times New Roman" panose="02020603050405020304" pitchFamily="18" charset="0"/>
                    <a:cs typeface="Times New Roman" panose="02020603050405020304" pitchFamily="18" charset="0"/>
                  </a:rPr>
                  <a:t>/</a:t>
                </a:r>
                <a:r>
                  <a:rPr lang="en-GB" sz="2400" dirty="0" err="1">
                    <a:solidFill>
                      <a:schemeClr val="tx1"/>
                    </a:solidFill>
                    <a:latin typeface="Times New Roman" panose="02020603050405020304" pitchFamily="18" charset="0"/>
                    <a:cs typeface="Times New Roman" panose="02020603050405020304" pitchFamily="18" charset="0"/>
                  </a:rPr>
                  <a:t>cm</a:t>
                </a:r>
                <a:r>
                  <a:rPr lang="en-GB" sz="2400" baseline="30000" dirty="0" err="1">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GB" sz="2400" i="1" dirty="0" err="1">
                    <a:solidFill>
                      <a:schemeClr val="tx1"/>
                    </a:solidFill>
                    <a:latin typeface="Times New Roman" panose="02020603050405020304" pitchFamily="18" charset="0"/>
                    <a:cs typeface="Times New Roman" panose="02020603050405020304" pitchFamily="18" charset="0"/>
                  </a:rPr>
                  <a:t>Vậy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mẫu</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nước</a:t>
                </a:r>
                <a:r>
                  <a:rPr lang="en-GB" sz="2400" i="1" dirty="0">
                    <a:solidFill>
                      <a:schemeClr val="tx1"/>
                    </a:solidFill>
                    <a:latin typeface="Times New Roman" panose="02020603050405020304" pitchFamily="18" charset="0"/>
                    <a:cs typeface="Times New Roman" panose="02020603050405020304" pitchFamily="18" charset="0"/>
                  </a:rPr>
                  <a:t> ở  </a:t>
                </a:r>
                <a:r>
                  <a:rPr lang="en-GB" sz="2400" i="1" dirty="0" err="1">
                    <a:solidFill>
                      <a:schemeClr val="tx1"/>
                    </a:solidFill>
                    <a:latin typeface="Times New Roman" panose="02020603050405020304" pitchFamily="18" charset="0"/>
                    <a:cs typeface="Times New Roman" panose="02020603050405020304" pitchFamily="18" charset="0"/>
                  </a:rPr>
                  <a:t>rạch</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Thạnh</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Phước</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đảm</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bảo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dùng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cho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xây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dựng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trình</a:t>
                </a:r>
                <a:r>
                  <a:rPr lang="en-GB" sz="2400"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a:p>
                <a:pPr lvl="0" algn="just">
                  <a:buFont typeface="Arial" pitchFamily="34" charset="0"/>
                  <a:buChar char="•"/>
                </a:pP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a:t>
                </a:r>
                <a:r>
                  <a:rPr lang="en-GB" sz="2400" dirty="0" err="1" smtClean="0">
                    <a:solidFill>
                      <a:schemeClr val="tx1"/>
                    </a:solidFill>
                    <a:latin typeface="Times New Roman" panose="02020603050405020304" pitchFamily="18" charset="0"/>
                    <a:cs typeface="Times New Roman" panose="02020603050405020304" pitchFamily="18" charset="0"/>
                  </a:rPr>
                  <a:t>áy:R</a:t>
                </a:r>
                <a:r>
                  <a:rPr lang="en-GB" sz="2400" baseline="-25000" dirty="0" err="1" smtClean="0">
                    <a:solidFill>
                      <a:schemeClr val="tx1"/>
                    </a:solidFill>
                    <a:latin typeface="Times New Roman" panose="02020603050405020304" pitchFamily="18" charset="0"/>
                    <a:cs typeface="Times New Roman" panose="02020603050405020304" pitchFamily="18" charset="0"/>
                  </a:rPr>
                  <a:t>n</a:t>
                </a:r>
                <a:r>
                  <a:rPr lang="en-GB" sz="2400" dirty="0" smtClean="0">
                    <a:solidFill>
                      <a:schemeClr val="tx1"/>
                    </a:solidFill>
                    <a:latin typeface="Times New Roman" panose="02020603050405020304" pitchFamily="18" charset="0"/>
                    <a:cs typeface="Times New Roman" panose="02020603050405020304" pitchFamily="18" charset="0"/>
                  </a:rPr>
                  <a:t>=26,32MPa=268.46 </a:t>
                </a:r>
                <a:r>
                  <a:rPr lang="en-GB" sz="2400" dirty="0" err="1" smtClean="0">
                    <a:solidFill>
                      <a:schemeClr val="tx1"/>
                    </a:solidFill>
                    <a:latin typeface="Times New Roman" panose="02020603050405020304" pitchFamily="18" charset="0"/>
                    <a:cs typeface="Times New Roman" panose="02020603050405020304" pitchFamily="18" charset="0"/>
                  </a:rPr>
                  <a:t>kG</a:t>
                </a:r>
                <a:r>
                  <a:rPr lang="en-GB" sz="2400" dirty="0" smtClean="0">
                    <a:solidFill>
                      <a:schemeClr val="tx1"/>
                    </a:solidFill>
                    <a:latin typeface="Times New Roman" panose="02020603050405020304" pitchFamily="18" charset="0"/>
                    <a:cs typeface="Times New Roman" panose="02020603050405020304" pitchFamily="18" charset="0"/>
                  </a:rPr>
                  <a:t>/cm</a:t>
                </a:r>
                <a:r>
                  <a:rPr lang="en-GB" sz="2400" baseline="30000" dirty="0" smtClean="0">
                    <a:solidFill>
                      <a:schemeClr val="tx1"/>
                    </a:solidFill>
                    <a:latin typeface="Times New Roman" panose="02020603050405020304" pitchFamily="18" charset="0"/>
                    <a:cs typeface="Times New Roman" panose="02020603050405020304" pitchFamily="18" charset="0"/>
                  </a:rPr>
                  <a:t>2</a:t>
                </a:r>
                <a:r>
                  <a:rPr lang="en-GB" sz="2400" dirty="0" smtClean="0">
                    <a:solidFill>
                      <a:schemeClr val="tx1"/>
                    </a:solidFill>
                    <a:latin typeface="Times New Roman" panose="02020603050405020304" pitchFamily="18" charset="0"/>
                    <a:cs typeface="Times New Roman" panose="02020603050405020304" pitchFamily="18" charset="0"/>
                  </a:rPr>
                  <a:t>&gt;250 </a:t>
                </a:r>
                <a:r>
                  <a:rPr lang="en-GB" sz="2400" dirty="0" err="1">
                    <a:solidFill>
                      <a:schemeClr val="tx1"/>
                    </a:solidFill>
                    <a:latin typeface="Times New Roman" panose="02020603050405020304" pitchFamily="18" charset="0"/>
                    <a:cs typeface="Times New Roman" panose="02020603050405020304" pitchFamily="18" charset="0"/>
                  </a:rPr>
                  <a:t>kG</a:t>
                </a:r>
                <a:r>
                  <a:rPr lang="en-GB" sz="2400" dirty="0">
                    <a:solidFill>
                      <a:schemeClr val="tx1"/>
                    </a:solidFill>
                    <a:latin typeface="Times New Roman" panose="02020603050405020304" pitchFamily="18" charset="0"/>
                    <a:cs typeface="Times New Roman" panose="02020603050405020304" pitchFamily="18" charset="0"/>
                  </a:rPr>
                  <a:t>/cm</a:t>
                </a:r>
                <a:r>
                  <a:rPr lang="en-GB" sz="2400" baseline="30000" dirty="0">
                    <a:solidFill>
                      <a:schemeClr val="tx1"/>
                    </a:solidFill>
                    <a:latin typeface="Times New Roman" panose="02020603050405020304" pitchFamily="18" charset="0"/>
                    <a:cs typeface="Times New Roman" panose="02020603050405020304" pitchFamily="18" charset="0"/>
                  </a:rPr>
                  <a:t>2</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GB" sz="2400" i="1" dirty="0" err="1">
                    <a:solidFill>
                      <a:schemeClr val="tx1"/>
                    </a:solidFill>
                    <a:latin typeface="Times New Roman" panose="02020603050405020304" pitchFamily="18" charset="0"/>
                    <a:cs typeface="Times New Roman" panose="02020603050405020304" pitchFamily="18" charset="0"/>
                  </a:rPr>
                  <a:t>Vậy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mẫu</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nước</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m</a:t>
                </a:r>
                <a:r>
                  <a:rPr lang="en-GB" sz="2400" i="1" dirty="0" err="1" smtClean="0">
                    <a:solidFill>
                      <a:schemeClr val="tx1"/>
                    </a:solidFill>
                    <a:latin typeface="Times New Roman" panose="02020603050405020304" pitchFamily="18" charset="0"/>
                    <a:cs typeface="Times New Roman" panose="02020603050405020304" pitchFamily="18" charset="0"/>
                  </a:rPr>
                  <a:t>áy</a:t>
                </a:r>
                <a:r>
                  <a:rPr lang="en-GB" sz="2400" i="1" dirty="0" smtClean="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đảm</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bảo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dùng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cho</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xây</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dựng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công</a:t>
                </a:r>
                <a:r>
                  <a:rPr lang="en-GB" sz="2400" i="1" dirty="0">
                    <a:solidFill>
                      <a:schemeClr val="tx1"/>
                    </a:solidFill>
                    <a:latin typeface="Times New Roman" panose="02020603050405020304" pitchFamily="18" charset="0"/>
                    <a:cs typeface="Times New Roman" panose="02020603050405020304" pitchFamily="18" charset="0"/>
                  </a:rPr>
                  <a:t> </a:t>
                </a:r>
                <a:r>
                  <a:rPr lang="en-GB" sz="2400" i="1" dirty="0" err="1">
                    <a:solidFill>
                      <a:schemeClr val="tx1"/>
                    </a:solidFill>
                    <a:latin typeface="Times New Roman" panose="02020603050405020304" pitchFamily="18" charset="0"/>
                    <a:cs typeface="Times New Roman" panose="02020603050405020304" pitchFamily="18" charset="0"/>
                  </a:rPr>
                  <a:t>trình</a:t>
                </a:r>
                <a:r>
                  <a:rPr lang="en-GB" sz="2400"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92275" y="1689314"/>
                <a:ext cx="9407470" cy="4494509"/>
              </a:xfrm>
              <a:blipFill rotWithShape="1">
                <a:blip r:embed="rId2"/>
                <a:stretch>
                  <a:fillRect l="-972" t="-1085" r="-1879" b="-8684"/>
                </a:stretch>
              </a:blipFill>
            </p:spPr>
            <p:txBody>
              <a:bodyPr/>
              <a:lstStyle/>
              <a:p>
                <a:r>
                  <a:rPr lang="en-US">
                    <a:noFill/>
                  </a:rPr>
                  <a:t> </a:t>
                </a:r>
              </a:p>
            </p:txBody>
          </p:sp>
        </mc:Fallback>
      </mc:AlternateContent>
      <p:sp>
        <p:nvSpPr>
          <p:cNvPr id="4" name="TextBox 3"/>
          <p:cNvSpPr txBox="1"/>
          <p:nvPr/>
        </p:nvSpPr>
        <p:spPr>
          <a:xfrm>
            <a:off x="1720311" y="774921"/>
            <a:ext cx="6865749"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3.1. </a:t>
            </a:r>
            <a:r>
              <a:rPr lang="en-US" sz="2800" b="1" dirty="0" err="1" smtClean="0">
                <a:solidFill>
                  <a:srgbClr val="002060"/>
                </a:solidFill>
                <a:latin typeface="Times New Roman" pitchFamily="18" charset="0"/>
                <a:cs typeface="Times New Roman" pitchFamily="18" charset="0"/>
              </a:rPr>
              <a:t>Kết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quả</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cứu</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11742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25" y="805895"/>
            <a:ext cx="10337369" cy="6052105"/>
          </a:xfrm>
        </p:spPr>
        <p:txBody>
          <a:bodyPr>
            <a:noAutofit/>
          </a:bodyPr>
          <a:lstStyle/>
          <a:p>
            <a:pPr algn="just">
              <a:lnSpc>
                <a:spcPct val="150000"/>
              </a:lnSpc>
              <a:spcAft>
                <a:spcPts val="1200"/>
              </a:spcAft>
            </a:pPr>
            <a:r>
              <a:rPr lang="en-GB" sz="2400" dirty="0" smtClean="0">
                <a:solidFill>
                  <a:schemeClr val="tx1"/>
                </a:solidFill>
                <a:latin typeface="Times New Roman" panose="02020603050405020304" pitchFamily="18" charset="0"/>
                <a:cs typeface="Times New Roman" panose="02020603050405020304" pitchFamily="18" charset="0"/>
              </a:rPr>
              <a:t>Ở </a:t>
            </a:r>
            <a:r>
              <a:rPr lang="en-GB" sz="2400" dirty="0" err="1">
                <a:solidFill>
                  <a:schemeClr val="tx1"/>
                </a:solidFill>
                <a:latin typeface="Times New Roman" panose="02020603050405020304" pitchFamily="18" charset="0"/>
                <a:cs typeface="Times New Roman" panose="02020603050405020304" pitchFamily="18" charset="0"/>
              </a:rPr>
              <a:t>tuổi</a:t>
            </a:r>
            <a:r>
              <a:rPr lang="en-GB" sz="2400" dirty="0">
                <a:solidFill>
                  <a:schemeClr val="tx1"/>
                </a:solidFill>
                <a:latin typeface="Times New Roman" panose="02020603050405020304" pitchFamily="18" charset="0"/>
                <a:cs typeface="Times New Roman" panose="02020603050405020304" pitchFamily="18" charset="0"/>
              </a:rPr>
              <a:t> 28 </a:t>
            </a:r>
            <a:r>
              <a:rPr lang="en-GB" sz="2400" dirty="0" err="1">
                <a:solidFill>
                  <a:schemeClr val="tx1"/>
                </a:solidFill>
                <a:latin typeface="Times New Roman" panose="02020603050405020304" pitchFamily="18" charset="0"/>
                <a:cs typeface="Times New Roman" panose="02020603050405020304" pitchFamily="18" charset="0"/>
              </a:rPr>
              <a:t>ngày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chịu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bê</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tương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ứng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5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lấy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địa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điểm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thì</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3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smtClean="0">
                <a:solidFill>
                  <a:schemeClr val="tx1"/>
                </a:solidFill>
                <a:latin typeface="Times New Roman" panose="02020603050405020304" pitchFamily="18" charset="0"/>
                <a:cs typeface="Times New Roman" panose="02020603050405020304" pitchFamily="18" charset="0"/>
              </a:rPr>
              <a:t>(</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a:t>
            </a:r>
            <a:r>
              <a:rPr lang="en-GB" sz="2400" dirty="0" err="1" smtClean="0">
                <a:solidFill>
                  <a:schemeClr val="tx1"/>
                </a:solidFill>
                <a:latin typeface="Times New Roman" panose="02020603050405020304" pitchFamily="18" charset="0"/>
                <a:cs typeface="Times New Roman" panose="02020603050405020304" pitchFamily="18" charset="0"/>
              </a:rPr>
              <a:t>áy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giếng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khoan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bảo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còn</a:t>
            </a:r>
            <a:r>
              <a:rPr lang="en-GB" sz="2400" dirty="0">
                <a:solidFill>
                  <a:schemeClr val="tx1"/>
                </a:solidFill>
                <a:latin typeface="Times New Roman" panose="02020603050405020304" pitchFamily="18" charset="0"/>
                <a:cs typeface="Times New Roman" panose="02020603050405020304" pitchFamily="18" charset="0"/>
              </a:rPr>
              <a:t> 2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smtClean="0">
                <a:solidFill>
                  <a:schemeClr val="tx1"/>
                </a:solidFill>
                <a:latin typeface="Times New Roman" panose="02020603050405020304" pitchFamily="18" charset="0"/>
                <a:cs typeface="Times New Roman" panose="02020603050405020304" pitchFamily="18" charset="0"/>
              </a:rPr>
              <a:t>(</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cs typeface="Times New Roman" panose="02020603050405020304" pitchFamily="18" charset="0"/>
              </a:rPr>
              <a:t>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Con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Bến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Sắn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bảo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dùng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trình</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spcAft>
                <a:spcPts val="1200"/>
              </a:spcAft>
            </a:pPr>
            <a:r>
              <a:rPr lang="en-GB" sz="2400" dirty="0" err="1">
                <a:solidFill>
                  <a:schemeClr val="tx1"/>
                </a:solidFill>
                <a:latin typeface="Times New Roman" panose="02020603050405020304" pitchFamily="18" charset="0"/>
                <a:cs typeface="Times New Roman" panose="02020603050405020304" pitchFamily="18" charset="0"/>
              </a:rPr>
              <a:t>Ứng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mỗi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thì</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trị</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chịu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viên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chênh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lệch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trị</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lớn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điều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này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chứng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tỏ</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rõ</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rệt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máy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chịu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lớn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giếng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khoan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Sắn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cuối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cùng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Con</a:t>
            </a:r>
            <a:r>
              <a:rPr lang="en-GB"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25844" y="92991"/>
            <a:ext cx="695873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3.2. </a:t>
            </a:r>
            <a:r>
              <a:rPr lang="en-US" sz="2800" b="1" dirty="0" err="1" smtClean="0">
                <a:solidFill>
                  <a:srgbClr val="002060"/>
                </a:solidFill>
                <a:latin typeface="Times New Roman" pitchFamily="18" charset="0"/>
                <a:cs typeface="Times New Roman" pitchFamily="18" charset="0"/>
              </a:rPr>
              <a:t>Thảo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luận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vấn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cứu</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07240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824" y="402958"/>
            <a:ext cx="9877290" cy="5780868"/>
          </a:xfrm>
        </p:spPr>
        <p:txBody>
          <a:bodyPr>
            <a:noAutofit/>
          </a:bodyPr>
          <a:lstStyle/>
          <a:p>
            <a:pPr algn="just"/>
            <a:endParaRPr lang="en-GB" sz="2400" dirty="0">
              <a:latin typeface="Times New Roman" panose="02020603050405020304" pitchFamily="18" charset="0"/>
              <a:cs typeface="Times New Roman" panose="02020603050405020304" pitchFamily="18" charset="0"/>
            </a:endParaRP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Đối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3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máy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giếng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khoan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thì</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nhóm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cứu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khuyên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người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trình</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Ngược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lại</a:t>
            </a:r>
            <a:r>
              <a:rPr lang="en-GB" sz="2400" dirty="0">
                <a:solidFill>
                  <a:schemeClr val="tx1"/>
                </a:solidFill>
                <a:latin typeface="Times New Roman" panose="02020603050405020304" pitchFamily="18" charset="0"/>
                <a:cs typeface="Times New Roman" panose="02020603050405020304" pitchFamily="18" charset="0"/>
              </a:rPr>
              <a:t>, 2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Con, </a:t>
            </a:r>
            <a:r>
              <a:rPr lang="en-GB" sz="2400" dirty="0" err="1">
                <a:solidFill>
                  <a:schemeClr val="tx1"/>
                </a:solidFill>
                <a:latin typeface="Times New Roman" panose="02020603050405020304" pitchFamily="18" charset="0"/>
                <a:cs typeface="Times New Roman" panose="02020603050405020304" pitchFamily="18" charset="0"/>
              </a:rPr>
              <a:t>rạch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sắn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bảo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mặt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tương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ứng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chịu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bê</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M250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đảm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bảo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2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này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thì</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nhóm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khuyến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người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trình</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
        <p:nvSpPr>
          <p:cNvPr id="4" name="TextBox 3"/>
          <p:cNvSpPr txBox="1"/>
          <p:nvPr/>
        </p:nvSpPr>
        <p:spPr>
          <a:xfrm>
            <a:off x="1425844" y="154983"/>
            <a:ext cx="695873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3.2. </a:t>
            </a:r>
            <a:r>
              <a:rPr lang="en-US" sz="2800" b="1" dirty="0" err="1" smtClean="0">
                <a:solidFill>
                  <a:srgbClr val="002060"/>
                </a:solidFill>
                <a:latin typeface="Times New Roman" pitchFamily="18" charset="0"/>
                <a:cs typeface="Times New Roman" pitchFamily="18" charset="0"/>
              </a:rPr>
              <a:t>Thảo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luận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vấn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nghiên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cứu</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2425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343202"/>
            <a:ext cx="8915400" cy="5243578"/>
          </a:xfrm>
        </p:spPr>
        <p:txBody>
          <a:bodyPr>
            <a:normAutofit/>
          </a:bodyPr>
          <a:lstStyle/>
          <a:p>
            <a:pPr algn="just">
              <a:lnSpc>
                <a:spcPct val="150000"/>
              </a:lnSpc>
            </a:pPr>
            <a:r>
              <a:rPr lang="en-GB" sz="2400" dirty="0" err="1">
                <a:solidFill>
                  <a:schemeClr val="tx1"/>
                </a:solidFill>
                <a:latin typeface="Times New Roman" pitchFamily="18" charset="0"/>
                <a:cs typeface="Times New Roman" pitchFamily="18" charset="0"/>
              </a:rPr>
              <a:t>Phường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Khánh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Bình</a:t>
            </a:r>
            <a:r>
              <a:rPr lang="en-GB" sz="2400" dirty="0">
                <a:solidFill>
                  <a:schemeClr val="tx1"/>
                </a:solidFill>
                <a:latin typeface="Times New Roman" pitchFamily="18" charset="0"/>
                <a:cs typeface="Times New Roman" pitchFamily="18" charset="0"/>
              </a:rPr>
              <a:t> – </a:t>
            </a:r>
            <a:r>
              <a:rPr lang="en-GB" sz="2400" dirty="0" err="1">
                <a:solidFill>
                  <a:schemeClr val="tx1"/>
                </a:solidFill>
                <a:latin typeface="Times New Roman" pitchFamily="18" charset="0"/>
                <a:cs typeface="Times New Roman" pitchFamily="18" charset="0"/>
              </a:rPr>
              <a:t>huyện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Uyên</a:t>
            </a:r>
            <a:r>
              <a:rPr lang="en-GB" sz="2400" dirty="0">
                <a:solidFill>
                  <a:schemeClr val="tx1"/>
                </a:solidFill>
                <a:latin typeface="Times New Roman" pitchFamily="18" charset="0"/>
                <a:cs typeface="Times New Roman" pitchFamily="18" charset="0"/>
              </a:rPr>
              <a:t> – </a:t>
            </a:r>
            <a:r>
              <a:rPr lang="en-GB" sz="2400" dirty="0" err="1">
                <a:solidFill>
                  <a:schemeClr val="tx1"/>
                </a:solidFill>
                <a:latin typeface="Times New Roman" pitchFamily="18" charset="0"/>
                <a:cs typeface="Times New Roman" pitchFamily="18" charset="0"/>
              </a:rPr>
              <a:t>tỉnh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Bình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Dương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là</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khu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vực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mà</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người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sử</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dụng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nguồn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nước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máy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nước</a:t>
            </a:r>
            <a:r>
              <a:rPr lang="en-GB" sz="2400" dirty="0">
                <a:solidFill>
                  <a:schemeClr val="tx1"/>
                </a:solidFill>
                <a:latin typeface="Times New Roman" pitchFamily="18" charset="0"/>
                <a:cs typeface="Times New Roman" pitchFamily="18" charset="0"/>
              </a:rPr>
              <a:t> </a:t>
            </a:r>
            <a:r>
              <a:rPr lang="en-GB" sz="2400" dirty="0" err="1" smtClean="0">
                <a:solidFill>
                  <a:schemeClr val="tx1"/>
                </a:solidFill>
                <a:latin typeface="Times New Roman" pitchFamily="18" charset="0"/>
                <a:cs typeface="Times New Roman" pitchFamily="18" charset="0"/>
              </a:rPr>
              <a:t>ngầm</a:t>
            </a: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nước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mặt</a:t>
            </a:r>
            <a:r>
              <a:rPr lang="en-GB" sz="2400" dirty="0">
                <a:solidFill>
                  <a:schemeClr val="tx1"/>
                </a:solidFill>
                <a:latin typeface="Times New Roman" pitchFamily="18" charset="0"/>
                <a:cs typeface="Times New Roman" pitchFamily="18" charset="0"/>
              </a:rPr>
              <a:t> </a:t>
            </a:r>
            <a:r>
              <a:rPr lang="en-GB" sz="2400" dirty="0" err="1" smtClean="0">
                <a:solidFill>
                  <a:schemeClr val="tx1"/>
                </a:solidFill>
                <a:latin typeface="Times New Roman" pitchFamily="18" charset="0"/>
                <a:cs typeface="Times New Roman" pitchFamily="18" charset="0"/>
              </a:rPr>
              <a:t>để</a:t>
            </a: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trộn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bê</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tông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mà</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không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đặc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biệt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quan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tâm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đến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chất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lượng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loại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nước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đang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sử</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dụng</a:t>
            </a:r>
            <a:r>
              <a:rPr lang="en-GB" sz="2400" dirty="0">
                <a:solidFill>
                  <a:schemeClr val="tx1"/>
                </a:solidFill>
                <a:latin typeface="Times New Roman" pitchFamily="18" charset="0"/>
                <a:cs typeface="Times New Roman" pitchFamily="18" charset="0"/>
              </a:rPr>
              <a:t>. </a:t>
            </a:r>
            <a:endParaRPr lang="en-GB" sz="2400" dirty="0" smtClean="0">
              <a:solidFill>
                <a:schemeClr val="tx1"/>
              </a:solidFill>
              <a:latin typeface="Times New Roman" pitchFamily="18" charset="0"/>
              <a:cs typeface="Times New Roman"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ngầm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áp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mặt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dễ</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bị</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động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bởi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nhiều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thành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phần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lý</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hóa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học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tạo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bởi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thể</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ảnh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hưởng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sức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bền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bê</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a:t>
            </a:r>
          </a:p>
          <a:p>
            <a:pPr algn="just">
              <a:lnSpc>
                <a:spcPct val="150000"/>
              </a:lnSpc>
            </a:pPr>
            <a:endParaRPr lang="en-US" sz="2400" dirty="0">
              <a:solidFill>
                <a:schemeClr val="tx1"/>
              </a:solidFill>
              <a:latin typeface="Times New Roman" pitchFamily="18" charset="0"/>
              <a:cs typeface="Times New Roman" pitchFamily="18" charset="0"/>
            </a:endParaRPr>
          </a:p>
        </p:txBody>
      </p:sp>
      <p:sp>
        <p:nvSpPr>
          <p:cNvPr id="4" name="TextBox 3"/>
          <p:cNvSpPr txBox="1"/>
          <p:nvPr/>
        </p:nvSpPr>
        <p:spPr>
          <a:xfrm>
            <a:off x="2247253" y="525081"/>
            <a:ext cx="7253207" cy="584775"/>
          </a:xfrm>
          <a:prstGeom prst="rect">
            <a:avLst/>
          </a:prstGeom>
          <a:noFill/>
        </p:spPr>
        <p:txBody>
          <a:bodyPr wrap="square" rtlCol="0">
            <a:spAutoFit/>
          </a:bodyPr>
          <a:lstStyle/>
          <a:p>
            <a:r>
              <a:rPr lang="en-US" sz="3200" b="1" dirty="0" smtClean="0">
                <a:solidFill>
                  <a:srgbClr val="0000CC"/>
                </a:solidFill>
                <a:latin typeface="Times New Roman" pitchFamily="18" charset="0"/>
                <a:cs typeface="Times New Roman" pitchFamily="18" charset="0"/>
              </a:rPr>
              <a:t>ĐẶT VẤN ĐỀ </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5215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09" y="4190"/>
            <a:ext cx="8911687" cy="1280890"/>
          </a:xfrm>
        </p:spPr>
        <p:txBody>
          <a:bodyPr>
            <a:normAutofit fontScale="90000"/>
          </a:bodyPr>
          <a:lstStyle/>
          <a:p>
            <a:pPr algn="ctr"/>
            <a:r>
              <a:rPr lang="en-GB" b="1" dirty="0" smtClean="0">
                <a:solidFill>
                  <a:srgbClr val="002060"/>
                </a:solidFill>
                <a:latin typeface="Times New Roman" panose="02020603050405020304" pitchFamily="18" charset="0"/>
                <a:cs typeface="Times New Roman" panose="02020603050405020304" pitchFamily="18" charset="0"/>
              </a:rPr>
              <a:t>CHƯƠNG 4</a:t>
            </a:r>
            <a:r>
              <a:rPr lang="en-US" dirty="0">
                <a:solidFill>
                  <a:srgbClr val="0000CC"/>
                </a:solidFill>
                <a:latin typeface="Times New Roman" panose="02020603050405020304" pitchFamily="18" charset="0"/>
                <a:cs typeface="Times New Roman" panose="02020603050405020304" pitchFamily="18" charset="0"/>
              </a:rPr>
              <a:t/>
            </a:r>
            <a:br>
              <a:rPr lang="en-US" dirty="0">
                <a:solidFill>
                  <a:srgbClr val="0000CC"/>
                </a:solidFill>
                <a:latin typeface="Times New Roman" panose="02020603050405020304" pitchFamily="18" charset="0"/>
                <a:cs typeface="Times New Roman" panose="02020603050405020304" pitchFamily="18" charset="0"/>
              </a:rPr>
            </a:br>
            <a:r>
              <a:rPr lang="en-GB" b="1" dirty="0" err="1">
                <a:solidFill>
                  <a:srgbClr val="0000CC"/>
                </a:solidFill>
                <a:latin typeface="Times New Roman" panose="02020603050405020304" pitchFamily="18" charset="0"/>
                <a:cs typeface="Times New Roman" panose="02020603050405020304" pitchFamily="18" charset="0"/>
              </a:rPr>
              <a:t>KẾT</a:t>
            </a:r>
            <a:r>
              <a:rPr lang="en-GB" b="1" dirty="0">
                <a:solidFill>
                  <a:srgbClr val="0000CC"/>
                </a:solidFill>
                <a:latin typeface="Times New Roman" panose="02020603050405020304" pitchFamily="18" charset="0"/>
                <a:cs typeface="Times New Roman" panose="02020603050405020304" pitchFamily="18" charset="0"/>
              </a:rPr>
              <a:t> </a:t>
            </a:r>
            <a:r>
              <a:rPr lang="en-GB" b="1" dirty="0" err="1">
                <a:solidFill>
                  <a:srgbClr val="0000CC"/>
                </a:solidFill>
                <a:latin typeface="Times New Roman" panose="02020603050405020304" pitchFamily="18" charset="0"/>
                <a:cs typeface="Times New Roman" panose="02020603050405020304" pitchFamily="18" charset="0"/>
              </a:rPr>
              <a:t>LUẬN</a:t>
            </a:r>
            <a:r>
              <a:rPr lang="en-GB" b="1" dirty="0">
                <a:solidFill>
                  <a:srgbClr val="0000CC"/>
                </a:solidFill>
                <a:latin typeface="Times New Roman" panose="02020603050405020304" pitchFamily="18" charset="0"/>
                <a:cs typeface="Times New Roman" panose="02020603050405020304" pitchFamily="18" charset="0"/>
              </a:rPr>
              <a:t> </a:t>
            </a:r>
            <a:r>
              <a:rPr lang="en-GB" b="1" dirty="0" err="1">
                <a:solidFill>
                  <a:srgbClr val="0000CC"/>
                </a:solidFill>
                <a:latin typeface="Times New Roman" panose="02020603050405020304" pitchFamily="18" charset="0"/>
                <a:cs typeface="Times New Roman" panose="02020603050405020304" pitchFamily="18" charset="0"/>
              </a:rPr>
              <a:t>VÀ</a:t>
            </a:r>
            <a:r>
              <a:rPr lang="en-GB" b="1" dirty="0">
                <a:solidFill>
                  <a:srgbClr val="0000CC"/>
                </a:solidFill>
                <a:latin typeface="Times New Roman" panose="02020603050405020304" pitchFamily="18" charset="0"/>
                <a:cs typeface="Times New Roman" panose="02020603050405020304" pitchFamily="18" charset="0"/>
              </a:rPr>
              <a:t> </a:t>
            </a:r>
            <a:r>
              <a:rPr lang="en-GB" b="1" dirty="0" err="1">
                <a:solidFill>
                  <a:srgbClr val="0000CC"/>
                </a:solidFill>
                <a:latin typeface="Times New Roman" panose="02020603050405020304" pitchFamily="18" charset="0"/>
                <a:cs typeface="Times New Roman" panose="02020603050405020304" pitchFamily="18" charset="0"/>
              </a:rPr>
              <a:t>KIẾN</a:t>
            </a:r>
            <a:r>
              <a:rPr lang="en-GB" b="1" dirty="0">
                <a:solidFill>
                  <a:srgbClr val="0000CC"/>
                </a:solidFill>
                <a:latin typeface="Times New Roman" panose="02020603050405020304" pitchFamily="18" charset="0"/>
                <a:cs typeface="Times New Roman" panose="02020603050405020304" pitchFamily="18" charset="0"/>
              </a:rPr>
              <a:t> </a:t>
            </a:r>
            <a:r>
              <a:rPr lang="en-GB" b="1" dirty="0" err="1">
                <a:solidFill>
                  <a:srgbClr val="0000CC"/>
                </a:solidFill>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7801" y="1022887"/>
            <a:ext cx="9778435" cy="5835113"/>
          </a:xfrm>
        </p:spPr>
        <p:txBody>
          <a:bodyPr>
            <a:normAutofit fontScale="92500" lnSpcReduction="20000"/>
          </a:bodyPr>
          <a:lstStyle/>
          <a:p>
            <a:pPr marL="0" indent="0">
              <a:lnSpc>
                <a:spcPct val="150000"/>
              </a:lnSpc>
              <a:buNone/>
            </a:pPr>
            <a:r>
              <a:rPr lang="en-GB" sz="3000" b="1" dirty="0" smtClean="0">
                <a:solidFill>
                  <a:srgbClr val="002060"/>
                </a:solidFill>
                <a:latin typeface="Times New Roman" panose="02020603050405020304" pitchFamily="18" charset="0"/>
                <a:cs typeface="Times New Roman" panose="02020603050405020304" pitchFamily="18" charset="0"/>
              </a:rPr>
              <a:t>4.1. </a:t>
            </a:r>
            <a:r>
              <a:rPr lang="en-GB" sz="3000" b="1" dirty="0" err="1" smtClean="0">
                <a:solidFill>
                  <a:srgbClr val="002060"/>
                </a:solidFill>
                <a:latin typeface="Times New Roman" panose="02020603050405020304" pitchFamily="18" charset="0"/>
                <a:cs typeface="Times New Roman" panose="02020603050405020304" pitchFamily="18" charset="0"/>
              </a:rPr>
              <a:t>Kết</a:t>
            </a:r>
            <a:r>
              <a:rPr lang="en-GB" sz="3000" b="1" dirty="0" smtClean="0">
                <a:solidFill>
                  <a:srgbClr val="002060"/>
                </a:solidFill>
                <a:latin typeface="Times New Roman" panose="02020603050405020304" pitchFamily="18" charset="0"/>
                <a:cs typeface="Times New Roman" panose="02020603050405020304" pitchFamily="18" charset="0"/>
              </a:rPr>
              <a:t> </a:t>
            </a:r>
            <a:r>
              <a:rPr lang="en-GB" sz="3000" b="1" dirty="0" err="1" smtClean="0">
                <a:solidFill>
                  <a:srgbClr val="002060"/>
                </a:solidFill>
                <a:latin typeface="Times New Roman" panose="02020603050405020304" pitchFamily="18" charset="0"/>
                <a:cs typeface="Times New Roman" panose="02020603050405020304" pitchFamily="18" charset="0"/>
              </a:rPr>
              <a:t>luận</a:t>
            </a:r>
            <a:endParaRPr lang="en-GB" sz="3000" b="1" dirty="0" smtClean="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GB" sz="2600" dirty="0" err="1">
                <a:solidFill>
                  <a:schemeClr val="tx1"/>
                </a:solidFill>
                <a:latin typeface="Times New Roman" panose="02020603050405020304" pitchFamily="18" charset="0"/>
                <a:cs typeface="Times New Roman" panose="02020603050405020304" pitchFamily="18" charset="0"/>
              </a:rPr>
              <a:t>Đối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với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m</a:t>
            </a:r>
            <a:r>
              <a:rPr lang="en-GB" sz="2600" dirty="0" err="1" smtClean="0">
                <a:solidFill>
                  <a:schemeClr val="tx1"/>
                </a:solidFill>
                <a:latin typeface="Times New Roman" panose="02020603050405020304" pitchFamily="18" charset="0"/>
                <a:cs typeface="Times New Roman" panose="02020603050405020304" pitchFamily="18" charset="0"/>
              </a:rPr>
              <a:t>áy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giếng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khoan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cường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độ</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chịu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nén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luôn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đảm</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bảo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đối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với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bê</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tông</a:t>
            </a:r>
            <a:r>
              <a:rPr lang="en-GB" sz="2600" dirty="0">
                <a:solidFill>
                  <a:schemeClr val="tx1"/>
                </a:solidFill>
                <a:latin typeface="Times New Roman" panose="02020603050405020304" pitchFamily="18" charset="0"/>
                <a:cs typeface="Times New Roman" panose="02020603050405020304" pitchFamily="18" charset="0"/>
              </a:rPr>
              <a:t> M250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người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dân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sử</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dụng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hai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này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cho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xây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dựng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trình</a:t>
            </a:r>
            <a:r>
              <a:rPr lang="en-GB" sz="2600" dirty="0">
                <a:solidFill>
                  <a:schemeClr val="tx1"/>
                </a:solidFill>
                <a:latin typeface="Times New Roman" panose="02020603050405020304" pitchFamily="18" charset="0"/>
                <a:cs typeface="Times New Roman" panose="02020603050405020304" pitchFamily="18" charset="0"/>
              </a:rPr>
              <a:t>.</a:t>
            </a:r>
            <a:endParaRPr lang="en-US" sz="2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600" dirty="0" err="1">
                <a:solidFill>
                  <a:schemeClr val="tx1"/>
                </a:solidFill>
                <a:latin typeface="Times New Roman" panose="02020603050405020304" pitchFamily="18" charset="0"/>
                <a:cs typeface="Times New Roman" panose="02020603050405020304" pitchFamily="18" charset="0"/>
              </a:rPr>
              <a:t>Riêng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đối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với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ở </a:t>
            </a:r>
            <a:r>
              <a:rPr lang="en-GB" sz="2600" dirty="0" err="1">
                <a:solidFill>
                  <a:schemeClr val="tx1"/>
                </a:solidFill>
                <a:latin typeface="Times New Roman" panose="02020603050405020304" pitchFamily="18" charset="0"/>
                <a:cs typeface="Times New Roman" panose="02020603050405020304" pitchFamily="18" charset="0"/>
              </a:rPr>
              <a:t>rạch</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Thạnh</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thì</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người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dân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cân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nhắc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nên</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sử</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dụng</a:t>
            </a:r>
            <a:r>
              <a:rPr lang="en-GB" sz="2600" dirty="0">
                <a:solidFill>
                  <a:schemeClr val="tx1"/>
                </a:solidFill>
                <a:latin typeface="Times New Roman" panose="02020603050405020304" pitchFamily="18" charset="0"/>
                <a:cs typeface="Times New Roman" panose="02020603050405020304" pitchFamily="18" charset="0"/>
              </a:rPr>
              <a:t> hay </a:t>
            </a:r>
            <a:r>
              <a:rPr lang="en-GB" sz="2600" dirty="0" err="1">
                <a:solidFill>
                  <a:schemeClr val="tx1"/>
                </a:solidFill>
                <a:latin typeface="Times New Roman" panose="02020603050405020304" pitchFamily="18" charset="0"/>
                <a:cs typeface="Times New Roman" panose="02020603050405020304" pitchFamily="18" charset="0"/>
              </a:rPr>
              <a:t>không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sử</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dụng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này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cho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xây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dựng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Điều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này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phụ</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thuộc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vào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điều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kiện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thời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tiết</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phụ</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thuộc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giữa</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các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mùa</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trong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năm</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phương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pháp</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lấy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và</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vị</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trí</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lấy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a:t>
            </a:r>
            <a:endParaRPr lang="en-US" sz="26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600" dirty="0" err="1">
                <a:solidFill>
                  <a:schemeClr val="tx1"/>
                </a:solidFill>
                <a:latin typeface="Times New Roman" panose="02020603050405020304" pitchFamily="18" charset="0"/>
                <a:cs typeface="Times New Roman" panose="02020603050405020304" pitchFamily="18" charset="0"/>
              </a:rPr>
              <a:t>Đối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với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hai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ở </a:t>
            </a:r>
            <a:r>
              <a:rPr lang="en-GB" sz="2600" dirty="0" err="1">
                <a:solidFill>
                  <a:schemeClr val="tx1"/>
                </a:solidFill>
                <a:latin typeface="Times New Roman" panose="02020603050405020304" pitchFamily="18" charset="0"/>
                <a:cs typeface="Times New Roman" panose="02020603050405020304" pitchFamily="18" charset="0"/>
              </a:rPr>
              <a:t>rạch</a:t>
            </a:r>
            <a:r>
              <a:rPr lang="en-GB" sz="2600" dirty="0">
                <a:solidFill>
                  <a:schemeClr val="tx1"/>
                </a:solidFill>
                <a:latin typeface="Times New Roman" panose="02020603050405020304" pitchFamily="18" charset="0"/>
                <a:cs typeface="Times New Roman" panose="02020603050405020304" pitchFamily="18" charset="0"/>
              </a:rPr>
              <a:t> Con </a:t>
            </a:r>
            <a:r>
              <a:rPr lang="en-GB" sz="2600" dirty="0" err="1">
                <a:solidFill>
                  <a:schemeClr val="tx1"/>
                </a:solidFill>
                <a:latin typeface="Times New Roman" panose="02020603050405020304" pitchFamily="18" charset="0"/>
                <a:cs typeface="Times New Roman" panose="02020603050405020304" pitchFamily="18" charset="0"/>
              </a:rPr>
              <a:t>và</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rạch</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Bến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sắn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thì</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cường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độ</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chịu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nén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của</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mẫu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bê</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M250</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không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đảm</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bảo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người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dân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không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nên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sử</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dụng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hai</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nguồn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nước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này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cho</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xây</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dựng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công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trình</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769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413" y="0"/>
            <a:ext cx="9900820" cy="7315200"/>
          </a:xfrm>
        </p:spPr>
        <p:txBody>
          <a:bodyPr>
            <a:normAutofit/>
          </a:bodyPr>
          <a:lstStyle/>
          <a:p>
            <a:pPr marL="0" indent="0" algn="just">
              <a:lnSpc>
                <a:spcPct val="150000"/>
              </a:lnSpc>
              <a:buNone/>
            </a:pPr>
            <a:r>
              <a:rPr lang="en-GB" sz="3300" b="1" dirty="0" smtClean="0">
                <a:solidFill>
                  <a:srgbClr val="002060"/>
                </a:solidFill>
                <a:latin typeface="Times New Roman" panose="02020603050405020304" pitchFamily="18" charset="0"/>
                <a:cs typeface="Times New Roman" panose="02020603050405020304" pitchFamily="18" charset="0"/>
              </a:rPr>
              <a:t>4.2. </a:t>
            </a:r>
            <a:r>
              <a:rPr lang="en-GB" sz="3300" b="1" dirty="0" err="1" smtClean="0">
                <a:solidFill>
                  <a:srgbClr val="002060"/>
                </a:solidFill>
                <a:latin typeface="Times New Roman" panose="02020603050405020304" pitchFamily="18" charset="0"/>
                <a:cs typeface="Times New Roman" panose="02020603050405020304" pitchFamily="18" charset="0"/>
              </a:rPr>
              <a:t>Kiến</a:t>
            </a:r>
            <a:r>
              <a:rPr lang="en-GB" sz="3300" b="1" dirty="0" smtClean="0">
                <a:solidFill>
                  <a:srgbClr val="002060"/>
                </a:solidFill>
                <a:latin typeface="Times New Roman" panose="02020603050405020304" pitchFamily="18" charset="0"/>
                <a:cs typeface="Times New Roman" panose="02020603050405020304" pitchFamily="18" charset="0"/>
              </a:rPr>
              <a:t> </a:t>
            </a:r>
            <a:r>
              <a:rPr lang="en-GB" sz="3300" b="1" dirty="0" err="1" smtClean="0">
                <a:solidFill>
                  <a:srgbClr val="002060"/>
                </a:solidFill>
                <a:latin typeface="Times New Roman" panose="02020603050405020304" pitchFamily="18" charset="0"/>
                <a:cs typeface="Times New Roman" panose="02020603050405020304" pitchFamily="18" charset="0"/>
              </a:rPr>
              <a:t>nghị</a:t>
            </a:r>
            <a:r>
              <a:rPr lang="en-GB" sz="3300" b="1" dirty="0" smtClean="0">
                <a:solidFill>
                  <a:srgbClr val="002060"/>
                </a:solidFill>
                <a:latin typeface="Times New Roman" panose="02020603050405020304" pitchFamily="18" charset="0"/>
                <a:cs typeface="Times New Roman" panose="02020603050405020304" pitchFamily="18" charset="0"/>
              </a:rPr>
              <a:t> </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Người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dân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tại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khu</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vực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phường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Khánh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Bình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phải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sử</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dụng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a:t>
            </a:r>
            <a:r>
              <a:rPr lang="en-GB" sz="2400" dirty="0" err="1" smtClean="0">
                <a:solidFill>
                  <a:schemeClr val="tx1"/>
                </a:solidFill>
                <a:latin typeface="Times New Roman" panose="02020603050405020304" pitchFamily="18" charset="0"/>
                <a:cs typeface="Times New Roman" panose="02020603050405020304" pitchFamily="18" charset="0"/>
              </a:rPr>
              <a:t>áy</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a:t>
            </a:r>
            <a:r>
              <a:rPr lang="en-GB" sz="2400" dirty="0" err="1" smtClean="0">
                <a:solidFill>
                  <a:schemeClr val="tx1"/>
                </a:solidFill>
                <a:latin typeface="Times New Roman" panose="02020603050405020304" pitchFamily="18" charset="0"/>
                <a:cs typeface="Times New Roman" panose="02020603050405020304" pitchFamily="18" charset="0"/>
              </a:rPr>
              <a:t>iếng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khoan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cho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xây</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dựng</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Không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được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sử</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dụng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ở </a:t>
            </a:r>
            <a:r>
              <a:rPr lang="en-GB" sz="2400" dirty="0" err="1" smtClean="0">
                <a:solidFill>
                  <a:schemeClr val="tx1"/>
                </a:solidFill>
                <a:latin typeface="Times New Roman" panose="02020603050405020304" pitchFamily="18" charset="0"/>
                <a:cs typeface="Times New Roman" panose="02020603050405020304" pitchFamily="18" charset="0"/>
              </a:rPr>
              <a:t>rạch</a:t>
            </a:r>
            <a:r>
              <a:rPr lang="en-GB" sz="2400" dirty="0" smtClean="0">
                <a:solidFill>
                  <a:schemeClr val="tx1"/>
                </a:solidFill>
                <a:latin typeface="Times New Roman" panose="02020603050405020304" pitchFamily="18" charset="0"/>
                <a:cs typeface="Times New Roman" panose="02020603050405020304" pitchFamily="18" charset="0"/>
              </a:rPr>
              <a:t> Con, </a:t>
            </a:r>
            <a:r>
              <a:rPr lang="en-GB" sz="2400" dirty="0" err="1" smtClean="0">
                <a:solidFill>
                  <a:schemeClr val="tx1"/>
                </a:solidFill>
                <a:latin typeface="Times New Roman" panose="02020603050405020304" pitchFamily="18" charset="0"/>
                <a:cs typeface="Times New Roman" panose="02020603050405020304" pitchFamily="18" charset="0"/>
              </a:rPr>
              <a:t>rạch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Bến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Sắn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cho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xây</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dựng</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Đề</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nghị</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lên</a:t>
            </a:r>
            <a:r>
              <a:rPr lang="en-GB" sz="2400" dirty="0" smtClean="0">
                <a:solidFill>
                  <a:schemeClr val="tx1"/>
                </a:solidFill>
                <a:latin typeface="Times New Roman" panose="02020603050405020304" pitchFamily="18" charset="0"/>
                <a:cs typeface="Times New Roman" panose="02020603050405020304" pitchFamily="18" charset="0"/>
              </a:rPr>
              <a:t> Ban </a:t>
            </a:r>
            <a:r>
              <a:rPr lang="en-GB" sz="2400" dirty="0" err="1" smtClean="0">
                <a:solidFill>
                  <a:schemeClr val="tx1"/>
                </a:solidFill>
                <a:latin typeface="Times New Roman" panose="02020603050405020304" pitchFamily="18" charset="0"/>
                <a:cs typeface="Times New Roman" panose="02020603050405020304" pitchFamily="18" charset="0"/>
              </a:rPr>
              <a:t>chính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quyền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phường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Khánh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Bình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phát</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động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tuyên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truyền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đến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người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dân</a:t>
            </a:r>
            <a:r>
              <a:rPr lang="en-GB" sz="2400" dirty="0" smtClean="0">
                <a:solidFill>
                  <a:schemeClr val="tx1"/>
                </a:solidFill>
                <a:latin typeface="Times New Roman" panose="02020603050405020304" pitchFamily="18" charset="0"/>
                <a:cs typeface="Times New Roman" panose="02020603050405020304" pitchFamily="18" charset="0"/>
              </a:rPr>
              <a:t> ý </a:t>
            </a:r>
            <a:r>
              <a:rPr lang="en-GB" sz="2400" dirty="0" err="1" smtClean="0">
                <a:solidFill>
                  <a:schemeClr val="tx1"/>
                </a:solidFill>
                <a:latin typeface="Times New Roman" panose="02020603050405020304" pitchFamily="18" charset="0"/>
                <a:cs typeface="Times New Roman" panose="02020603050405020304" pitchFamily="18" charset="0"/>
              </a:rPr>
              <a:t>thức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bảo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vệ</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môi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trường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bảo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vệ</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người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dân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đang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sử</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a:t>
            </a:r>
            <a:r>
              <a:rPr lang="en-GB" sz="2400" dirty="0" smtClean="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Khuyến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khích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người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dân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sử</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dụng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có</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sẵn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trong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tự</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nhiên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như</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nguồn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ngầm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đảm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bảo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cho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xây</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dựng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công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trình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nhằm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tiết</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kiệm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một</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phần</a:t>
            </a:r>
            <a:r>
              <a:rPr lang="en-GB" sz="2400" dirty="0" smtClean="0">
                <a:solidFill>
                  <a:schemeClr val="tx1"/>
                </a:solidFill>
                <a:latin typeface="Times New Roman" panose="02020603050405020304" pitchFamily="18" charset="0"/>
                <a:cs typeface="Times New Roman" panose="02020603050405020304" pitchFamily="18" charset="0"/>
              </a:rPr>
              <a:t> chi </a:t>
            </a:r>
            <a:r>
              <a:rPr lang="en-GB" sz="2400" dirty="0" err="1" smtClean="0">
                <a:solidFill>
                  <a:schemeClr val="tx1"/>
                </a:solidFill>
                <a:latin typeface="Times New Roman" panose="02020603050405020304" pitchFamily="18" charset="0"/>
                <a:cs typeface="Times New Roman" panose="02020603050405020304" pitchFamily="18" charset="0"/>
              </a:rPr>
              <a:t>phí</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endParaRPr lang="en-US" sz="1600" dirty="0">
              <a:latin typeface="Times New Roman" panose="02020603050405020304" pitchFamily="18" charset="0"/>
              <a:cs typeface="Times New Roman" panose="02020603050405020304" pitchFamily="18" charset="0"/>
            </a:endParaRPr>
          </a:p>
          <a:p>
            <a:pPr algn="just">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964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35" y="205664"/>
            <a:ext cx="8911687" cy="755231"/>
          </a:xfrm>
        </p:spPr>
        <p:txBody>
          <a:bodyPr>
            <a:normAutofit/>
          </a:bodyPr>
          <a:lstStyle/>
          <a:p>
            <a:r>
              <a:rPr lang="en-GB" sz="2800" b="1" dirty="0" err="1" smtClean="0">
                <a:solidFill>
                  <a:srgbClr val="FF0000"/>
                </a:solidFill>
                <a:latin typeface="Times New Roman" panose="02020603050405020304" pitchFamily="18" charset="0"/>
                <a:cs typeface="Times New Roman" panose="02020603050405020304" pitchFamily="18" charset="0"/>
              </a:rPr>
              <a:t>MỘT</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VÀI</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HẠN</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CHẾ</a:t>
            </a:r>
            <a:r>
              <a:rPr lang="en-GB"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0312" y="790419"/>
            <a:ext cx="10244380" cy="6075335"/>
          </a:xfrm>
        </p:spPr>
        <p:txBody>
          <a:bodyPr>
            <a:noAutofit/>
          </a:bodyPr>
          <a:lstStyle/>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Vì</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địa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bàn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khá</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rộng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chưa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thể</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mở</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rộng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hết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toàn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bộ</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vực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phường</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Đ</a:t>
            </a:r>
            <a:r>
              <a:rPr lang="en-GB" sz="2400" dirty="0" err="1" smtClean="0">
                <a:solidFill>
                  <a:schemeClr val="tx1"/>
                </a:solidFill>
                <a:latin typeface="Times New Roman" panose="02020603050405020304" pitchFamily="18" charset="0"/>
                <a:cs typeface="Times New Roman" panose="02020603050405020304" pitchFamily="18" charset="0"/>
              </a:rPr>
              <a:t>ề</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chỉ</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việc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lấy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01 </a:t>
            </a:r>
            <a:r>
              <a:rPr lang="en-GB" sz="2400" dirty="0" err="1">
                <a:solidFill>
                  <a:schemeClr val="tx1"/>
                </a:solidFill>
                <a:latin typeface="Times New Roman" panose="02020603050405020304" pitchFamily="18" charset="0"/>
                <a:cs typeface="Times New Roman" panose="02020603050405020304" pitchFamily="18" charset="0"/>
              </a:rPr>
              <a:t>đợt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vào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tháng</a:t>
            </a:r>
            <a:r>
              <a:rPr lang="en-GB" sz="2400" dirty="0">
                <a:solidFill>
                  <a:schemeClr val="tx1"/>
                </a:solidFill>
                <a:latin typeface="Times New Roman" panose="02020603050405020304" pitchFamily="18" charset="0"/>
                <a:cs typeface="Times New Roman" panose="02020603050405020304" pitchFamily="18" charset="0"/>
              </a:rPr>
              <a:t> 2/2017 </a:t>
            </a:r>
            <a:r>
              <a:rPr lang="en-GB" sz="2400" dirty="0" err="1" smtClean="0">
                <a:solidFill>
                  <a:schemeClr val="tx1"/>
                </a:solidFill>
                <a:latin typeface="Times New Roman" panose="02020603050405020304" pitchFamily="18" charset="0"/>
                <a:cs typeface="Times New Roman" panose="02020603050405020304" pitchFamily="18" charset="0"/>
              </a:rPr>
              <a:t>nên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chưa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mùa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còn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năm</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a:solidFill>
                  <a:schemeClr val="tx1"/>
                </a:solidFill>
                <a:latin typeface="Times New Roman" panose="02020603050405020304" pitchFamily="18" charset="0"/>
                <a:cs typeface="Times New Roman" panose="02020603050405020304" pitchFamily="18" charset="0"/>
              </a:rPr>
              <a:t>Do </a:t>
            </a:r>
            <a:r>
              <a:rPr lang="en-GB" sz="2400" dirty="0" err="1">
                <a:solidFill>
                  <a:schemeClr val="tx1"/>
                </a:solidFill>
                <a:latin typeface="Times New Roman" panose="02020603050405020304" pitchFamily="18" charset="0"/>
                <a:cs typeface="Times New Roman" panose="02020603050405020304" pitchFamily="18" charset="0"/>
              </a:rPr>
              <a:t>hạn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gian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kinh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tôi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chỉ</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nghiệm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diện</a:t>
            </a:r>
            <a:r>
              <a:rPr lang="en-GB" sz="2400" dirty="0">
                <a:solidFill>
                  <a:schemeClr val="tx1"/>
                </a:solidFill>
                <a:latin typeface="Times New Roman" panose="02020603050405020304" pitchFamily="18" charset="0"/>
                <a:cs typeface="Times New Roman" panose="02020603050405020304" pitchFamily="18" charset="0"/>
              </a:rPr>
              <a:t> 5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chưa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thể</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hết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còn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có</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địa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bàn</a:t>
            </a:r>
            <a:r>
              <a:rPr lang="en-GB" sz="2400" dirty="0">
                <a:solidFill>
                  <a:schemeClr val="tx1"/>
                </a:solidFill>
                <a:latin typeface="Times New Roman" panose="02020603050405020304" pitchFamily="18" charset="0"/>
                <a:cs typeface="Times New Roman" panose="02020603050405020304" pitchFamily="18" charset="0"/>
              </a:rPr>
              <a:t>. </a:t>
            </a:r>
            <a:endParaRPr lang="en-GB"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tương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lai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nếu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điều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phép</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thì</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sẽ</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nghiên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cứu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thêm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đối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vữa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966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186"/>
            <a:ext cx="8911687" cy="1280890"/>
          </a:xfrm>
        </p:spPr>
        <p:txBody>
          <a:bodyPr>
            <a:normAutofit/>
          </a:bodyPr>
          <a:lstStyle/>
          <a:p>
            <a:pPr algn="ctr"/>
            <a:r>
              <a:rPr lang="en-US" sz="3200" b="1" dirty="0" smtClean="0">
                <a:solidFill>
                  <a:srgbClr val="002060"/>
                </a:solidFill>
                <a:latin typeface="Times New Roman" pitchFamily="18" charset="0"/>
                <a:cs typeface="Times New Roman" pitchFamily="18" charset="0"/>
              </a:rPr>
              <a:t>TÀI LIỆU THAM KHẢO</a:t>
            </a:r>
            <a:endParaRPr lang="en-US" sz="32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2076773" y="728420"/>
            <a:ext cx="9438468" cy="6129580"/>
          </a:xfrm>
        </p:spPr>
        <p:txBody>
          <a:bodyPr>
            <a:normAutofit/>
          </a:bodyPr>
          <a:lstStyle/>
          <a:p>
            <a:pPr marL="0" indent="0">
              <a:buNone/>
            </a:pPr>
            <a:r>
              <a:rPr lang="en-GB" dirty="0">
                <a:solidFill>
                  <a:schemeClr val="tx1"/>
                </a:solidFill>
                <a:latin typeface="Times New Roman" pitchFamily="18" charset="0"/>
                <a:cs typeface="Times New Roman" pitchFamily="18" charset="0"/>
              </a:rPr>
              <a:t>[1] GS.TSKH </a:t>
            </a:r>
            <a:r>
              <a:rPr lang="en-GB" dirty="0" err="1">
                <a:solidFill>
                  <a:schemeClr val="tx1"/>
                </a:solidFill>
                <a:latin typeface="Times New Roman" pitchFamily="18" charset="0"/>
                <a:cs typeface="Times New Roman" pitchFamily="18" charset="0"/>
              </a:rPr>
              <a:t>Phùng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Văn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Lự</a:t>
            </a:r>
            <a:r>
              <a:rPr lang="en-GB"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Giáo</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trình</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Vật</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liệu</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xây</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NXB </a:t>
            </a:r>
            <a:r>
              <a:rPr lang="en-GB" dirty="0" err="1">
                <a:solidFill>
                  <a:schemeClr val="tx1"/>
                </a:solidFill>
                <a:latin typeface="Times New Roman" pitchFamily="18" charset="0"/>
                <a:cs typeface="Times New Roman" pitchFamily="18" charset="0"/>
              </a:rPr>
              <a:t>Giáo</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Dục</a:t>
            </a:r>
            <a:r>
              <a:rPr lang="en-GB" dirty="0">
                <a:solidFill>
                  <a:schemeClr val="tx1"/>
                </a:solidFill>
                <a:latin typeface="Times New Roman" pitchFamily="18" charset="0"/>
                <a:cs typeface="Times New Roman" pitchFamily="18" charset="0"/>
              </a:rPr>
              <a:t>, 2006.</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[2]  </a:t>
            </a:r>
            <a:r>
              <a:rPr lang="en-GB" dirty="0" err="1">
                <a:solidFill>
                  <a:schemeClr val="tx1"/>
                </a:solidFill>
                <a:latin typeface="Times New Roman" pitchFamily="18" charset="0"/>
                <a:cs typeface="Times New Roman" pitchFamily="18" charset="0"/>
              </a:rPr>
              <a:t>Đề</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tài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nghiên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cứu</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xây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quy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hoạch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môi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trường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huyện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Tân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Uyên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tỉnh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Bình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Dương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đến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năm</a:t>
            </a:r>
            <a:r>
              <a:rPr lang="en-GB" dirty="0">
                <a:solidFill>
                  <a:schemeClr val="tx1"/>
                </a:solidFill>
                <a:latin typeface="Times New Roman" pitchFamily="18" charset="0"/>
                <a:cs typeface="Times New Roman" pitchFamily="18" charset="0"/>
              </a:rPr>
              <a:t> 2020.</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[3] </a:t>
            </a:r>
            <a:r>
              <a:rPr lang="en-GB" dirty="0" err="1">
                <a:solidFill>
                  <a:schemeClr val="tx1"/>
                </a:solidFill>
                <a:latin typeface="Times New Roman" pitchFamily="18" charset="0"/>
                <a:cs typeface="Times New Roman" pitchFamily="18" charset="0"/>
              </a:rPr>
              <a:t>Đề</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tài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nghiên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cứu</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chế</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tạo</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thành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công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vữa</a:t>
            </a:r>
            <a:r>
              <a:rPr lang="en-GB" dirty="0">
                <a:solidFill>
                  <a:schemeClr val="tx1"/>
                </a:solidFill>
                <a:latin typeface="Times New Roman" pitchFamily="18" charset="0"/>
                <a:cs typeface="Times New Roman" pitchFamily="18" charset="0"/>
              </a:rPr>
              <a:t> xi </a:t>
            </a:r>
            <a:r>
              <a:rPr lang="en-GB" dirty="0" err="1">
                <a:solidFill>
                  <a:schemeClr val="tx1"/>
                </a:solidFill>
                <a:latin typeface="Times New Roman" pitchFamily="18" charset="0"/>
                <a:cs typeface="Times New Roman" pitchFamily="18" charset="0"/>
              </a:rPr>
              <a:t>măng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cát</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nhiễm</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mặn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nước</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mặn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sử</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dụng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trong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xây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Hội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khoa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học</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kỹ</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thuật</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xây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thành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phố</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Hồ</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Chí</a:t>
            </a:r>
            <a:r>
              <a:rPr lang="en-GB" dirty="0">
                <a:solidFill>
                  <a:schemeClr val="tx1"/>
                </a:solidFill>
                <a:latin typeface="Times New Roman" pitchFamily="18" charset="0"/>
                <a:cs typeface="Times New Roman" pitchFamily="18" charset="0"/>
              </a:rPr>
              <a:t> Minh.</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[4] </a:t>
            </a:r>
            <a:r>
              <a:rPr lang="en-GB" dirty="0" err="1">
                <a:solidFill>
                  <a:schemeClr val="tx1"/>
                </a:solidFill>
                <a:latin typeface="Times New Roman" pitchFamily="18" charset="0"/>
                <a:cs typeface="Times New Roman" pitchFamily="18" charset="0"/>
              </a:rPr>
              <a:t>Đề</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tài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thực</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trạng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cung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cấp</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nước</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sạch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và</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ảnh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hưởng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của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nguồn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nước</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đến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đời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sống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cộng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đồng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dân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cư</a:t>
            </a:r>
            <a:r>
              <a:rPr lang="en-GB" dirty="0">
                <a:solidFill>
                  <a:schemeClr val="tx1"/>
                </a:solidFill>
                <a:latin typeface="Times New Roman" pitchFamily="18" charset="0"/>
                <a:cs typeface="Times New Roman" pitchFamily="18" charset="0"/>
              </a:rPr>
              <a:t> ở </a:t>
            </a:r>
            <a:r>
              <a:rPr lang="en-GB" dirty="0" err="1">
                <a:solidFill>
                  <a:schemeClr val="tx1"/>
                </a:solidFill>
                <a:latin typeface="Times New Roman" pitchFamily="18" charset="0"/>
                <a:cs typeface="Times New Roman" pitchFamily="18" charset="0"/>
              </a:rPr>
              <a:t>làng</a:t>
            </a:r>
            <a:r>
              <a:rPr lang="en-GB" dirty="0">
                <a:solidFill>
                  <a:schemeClr val="tx1"/>
                </a:solidFill>
                <a:latin typeface="Times New Roman" pitchFamily="18" charset="0"/>
                <a:cs typeface="Times New Roman" pitchFamily="18" charset="0"/>
              </a:rPr>
              <a:t> ĐHQG </a:t>
            </a:r>
            <a:r>
              <a:rPr lang="en-GB" dirty="0" err="1">
                <a:solidFill>
                  <a:schemeClr val="tx1"/>
                </a:solidFill>
                <a:latin typeface="Times New Roman" pitchFamily="18" charset="0"/>
                <a:cs typeface="Times New Roman" pitchFamily="18" charset="0"/>
              </a:rPr>
              <a:t>thành</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phố</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Hồ</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Chí</a:t>
            </a:r>
            <a:r>
              <a:rPr lang="en-GB" dirty="0">
                <a:solidFill>
                  <a:schemeClr val="tx1"/>
                </a:solidFill>
                <a:latin typeface="Times New Roman" pitchFamily="18" charset="0"/>
                <a:cs typeface="Times New Roman" pitchFamily="18" charset="0"/>
              </a:rPr>
              <a:t> Minh </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[5] </a:t>
            </a:r>
            <a:r>
              <a:rPr lang="en-GB" dirty="0" err="1">
                <a:solidFill>
                  <a:schemeClr val="tx1"/>
                </a:solidFill>
                <a:latin typeface="Times New Roman" pitchFamily="18" charset="0"/>
                <a:cs typeface="Times New Roman" pitchFamily="18" charset="0"/>
              </a:rPr>
              <a:t>Bộ</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Xây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Giáo</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trình</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cấp</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thoát</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nước</a:t>
            </a:r>
            <a:r>
              <a:rPr lang="en-GB" i="1" dirty="0">
                <a:solidFill>
                  <a:schemeClr val="tx1"/>
                </a:solidFill>
                <a:latin typeface="Times New Roman" pitchFamily="18" charset="0"/>
                <a:cs typeface="Times New Roman" pitchFamily="18" charset="0"/>
              </a:rPr>
              <a:t>,</a:t>
            </a:r>
            <a:r>
              <a:rPr lang="en-GB" dirty="0">
                <a:solidFill>
                  <a:schemeClr val="tx1"/>
                </a:solidFill>
                <a:latin typeface="Times New Roman" pitchFamily="18" charset="0"/>
                <a:cs typeface="Times New Roman" pitchFamily="18" charset="0"/>
              </a:rPr>
              <a:t> NXB </a:t>
            </a:r>
            <a:r>
              <a:rPr lang="en-GB" dirty="0" err="1">
                <a:solidFill>
                  <a:schemeClr val="tx1"/>
                </a:solidFill>
                <a:latin typeface="Times New Roman" pitchFamily="18" charset="0"/>
                <a:cs typeface="Times New Roman" pitchFamily="18" charset="0"/>
              </a:rPr>
              <a:t>Xây</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dựng</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Hà</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Nội</a:t>
            </a:r>
            <a:r>
              <a:rPr lang="en-GB" dirty="0">
                <a:solidFill>
                  <a:schemeClr val="tx1"/>
                </a:solidFill>
                <a:latin typeface="Times New Roman" pitchFamily="18" charset="0"/>
                <a:cs typeface="Times New Roman" pitchFamily="18" charset="0"/>
              </a:rPr>
              <a:t>, 2008.</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[6] </a:t>
            </a:r>
            <a:r>
              <a:rPr lang="vi-VN" dirty="0">
                <a:solidFill>
                  <a:schemeClr val="tx1"/>
                </a:solidFill>
                <a:latin typeface="Times New Roman" pitchFamily="18" charset="0"/>
                <a:cs typeface="Times New Roman" pitchFamily="18" charset="0"/>
              </a:rPr>
              <a:t>TCVN 3105:1993</a:t>
            </a:r>
            <a:r>
              <a:rPr lang="en-US" dirty="0">
                <a:solidFill>
                  <a:schemeClr val="tx1"/>
                </a:solidFill>
                <a:latin typeface="Times New Roman" pitchFamily="18" charset="0"/>
                <a:cs typeface="Times New Roman" pitchFamily="18" charset="0"/>
              </a:rPr>
              <a:t>, </a:t>
            </a:r>
            <a:r>
              <a:rPr lang="vi-VN" i="1" dirty="0">
                <a:solidFill>
                  <a:schemeClr val="tx1"/>
                </a:solidFill>
                <a:latin typeface="Times New Roman" pitchFamily="18" charset="0"/>
                <a:cs typeface="Times New Roman" pitchFamily="18" charset="0"/>
              </a:rPr>
              <a:t>Phương pháp đúc mẫu bê tông thí nghiệm</a:t>
            </a:r>
            <a:r>
              <a:rPr lang="en-US" i="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a:t>
            </a:r>
          </a:p>
          <a:p>
            <a:pPr marL="0" indent="0">
              <a:buNone/>
            </a:pPr>
            <a:r>
              <a:rPr lang="en-US" dirty="0">
                <a:solidFill>
                  <a:schemeClr val="tx1"/>
                </a:solidFill>
                <a:latin typeface="Times New Roman" pitchFamily="18" charset="0"/>
                <a:cs typeface="Times New Roman" pitchFamily="18" charset="0"/>
              </a:rPr>
              <a:t>[7] TCVN3105:1993. </a:t>
            </a:r>
            <a:r>
              <a:rPr lang="en-US" i="1" dirty="0" err="1">
                <a:solidFill>
                  <a:schemeClr val="tx1"/>
                </a:solidFill>
                <a:latin typeface="Times New Roman" pitchFamily="18" charset="0"/>
                <a:cs typeface="Times New Roman" pitchFamily="18" charset="0"/>
              </a:rPr>
              <a:t>Lấy</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mẫu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chế</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tạo</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và</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bảo</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dưỡng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mẫu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thử</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[8]TCVN 3118:1993. </a:t>
            </a:r>
            <a:r>
              <a:rPr lang="en-US" i="1" dirty="0" err="1">
                <a:solidFill>
                  <a:schemeClr val="tx1"/>
                </a:solidFill>
                <a:latin typeface="Times New Roman" pitchFamily="18" charset="0"/>
                <a:cs typeface="Times New Roman" pitchFamily="18" charset="0"/>
              </a:rPr>
              <a:t>Phương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pháp</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xác</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định</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cường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độ</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nén</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GB" dirty="0">
                <a:solidFill>
                  <a:schemeClr val="tx1"/>
                </a:solidFill>
                <a:latin typeface="Times New Roman" pitchFamily="18" charset="0"/>
                <a:cs typeface="Times New Roman" pitchFamily="18" charset="0"/>
              </a:rPr>
              <a:t>[9] TCVN 4506:2012, </a:t>
            </a:r>
            <a:r>
              <a:rPr lang="en-GB" i="1" dirty="0" err="1">
                <a:solidFill>
                  <a:schemeClr val="tx1"/>
                </a:solidFill>
                <a:latin typeface="Times New Roman" pitchFamily="18" charset="0"/>
                <a:cs typeface="Times New Roman" pitchFamily="18" charset="0"/>
              </a:rPr>
              <a:t>Nước</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dùng</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cho</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bê</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tông</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và</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vữa</a:t>
            </a:r>
            <a:r>
              <a:rPr lang="en-GB" i="1" dirty="0">
                <a:solidFill>
                  <a:schemeClr val="tx1"/>
                </a:solidFill>
                <a:latin typeface="Times New Roman" pitchFamily="18" charset="0"/>
                <a:cs typeface="Times New Roman" pitchFamily="18" charset="0"/>
              </a:rPr>
              <a:t> - </a:t>
            </a:r>
            <a:r>
              <a:rPr lang="en-GB" i="1" dirty="0" err="1">
                <a:solidFill>
                  <a:schemeClr val="tx1"/>
                </a:solidFill>
                <a:latin typeface="Times New Roman" pitchFamily="18" charset="0"/>
                <a:cs typeface="Times New Roman" pitchFamily="18" charset="0"/>
              </a:rPr>
              <a:t>yêu</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cầu</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kỹ</a:t>
            </a:r>
            <a:r>
              <a:rPr lang="en-GB" i="1" dirty="0">
                <a:solidFill>
                  <a:schemeClr val="tx1"/>
                </a:solidFill>
                <a:latin typeface="Times New Roman" pitchFamily="18" charset="0"/>
                <a:cs typeface="Times New Roman" pitchFamily="18" charset="0"/>
              </a:rPr>
              <a:t> </a:t>
            </a:r>
            <a:r>
              <a:rPr lang="en-GB" i="1" dirty="0" err="1">
                <a:solidFill>
                  <a:schemeClr val="tx1"/>
                </a:solidFill>
                <a:latin typeface="Times New Roman" pitchFamily="18" charset="0"/>
                <a:cs typeface="Times New Roman" pitchFamily="18" charset="0"/>
              </a:rPr>
              <a:t>thuật</a:t>
            </a:r>
            <a:r>
              <a:rPr lang="en-GB"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[10]</a:t>
            </a:r>
            <a:r>
              <a:rPr lang="en-US" u="sng" dirty="0">
                <a:solidFill>
                  <a:schemeClr val="tx1"/>
                </a:solidFill>
                <a:latin typeface="Times New Roman" pitchFamily="18" charset="0"/>
                <a:cs typeface="Times New Roman" pitchFamily="18" charset="0"/>
                <a:hlinkClick r:id="rId2"/>
              </a:rPr>
              <a:t>www.baodongkhoi.com.vn</a:t>
            </a:r>
            <a:r>
              <a:rPr lang="en-US"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Một</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số</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lưu</a:t>
            </a:r>
            <a:r>
              <a:rPr lang="en-US" i="1" dirty="0">
                <a:solidFill>
                  <a:schemeClr val="tx1"/>
                </a:solidFill>
                <a:latin typeface="Times New Roman" pitchFamily="18" charset="0"/>
                <a:cs typeface="Times New Roman" pitchFamily="18" charset="0"/>
              </a:rPr>
              <a:t> ý </a:t>
            </a:r>
            <a:r>
              <a:rPr lang="en-US" i="1" dirty="0" err="1">
                <a:solidFill>
                  <a:schemeClr val="tx1"/>
                </a:solidFill>
                <a:latin typeface="Times New Roman" pitchFamily="18" charset="0"/>
                <a:cs typeface="Times New Roman" pitchFamily="18" charset="0"/>
              </a:rPr>
              <a:t>khi</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xây</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dựng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trong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mùa</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nước</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mặn</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[11]</a:t>
            </a:r>
            <a:r>
              <a:rPr lang="en-US" i="1" u="sng" dirty="0">
                <a:solidFill>
                  <a:schemeClr val="tx1"/>
                </a:solidFill>
                <a:latin typeface="Times New Roman" pitchFamily="18" charset="0"/>
                <a:cs typeface="Times New Roman" pitchFamily="18" charset="0"/>
                <a:hlinkClick r:id="rId3"/>
              </a:rPr>
              <a:t>www.baogiaothong.com.vn</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Nước</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trộn</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bê</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tông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và</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vữa</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như</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thế</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nào</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là</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đủ</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tiêu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chuẩn</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[12]</a:t>
            </a:r>
            <a:r>
              <a:rPr lang="en-US" u="sng" dirty="0">
                <a:solidFill>
                  <a:schemeClr val="tx1"/>
                </a:solidFill>
                <a:latin typeface="Times New Roman" pitchFamily="18" charset="0"/>
                <a:cs typeface="Times New Roman" pitchFamily="18" charset="0"/>
                <a:hlinkClick r:id="rId4"/>
              </a:rPr>
              <a:t>www.vatlieuxaydung.org.vn</a:t>
            </a:r>
            <a:r>
              <a:rPr lang="en-US"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Yêu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cầu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về</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thành</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phần</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vật</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liệu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chính</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trong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bê</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tông</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[13]</a:t>
            </a:r>
            <a:r>
              <a:rPr lang="en-US" i="1" dirty="0">
                <a:solidFill>
                  <a:schemeClr val="tx1"/>
                </a:solidFill>
                <a:latin typeface="Times New Roman" pitchFamily="18" charset="0"/>
                <a:cs typeface="Times New Roman" pitchFamily="18" charset="0"/>
              </a:rPr>
              <a:t> </a:t>
            </a:r>
            <a:r>
              <a:rPr lang="en-US" i="1" u="sng" dirty="0">
                <a:solidFill>
                  <a:schemeClr val="tx1"/>
                </a:solidFill>
                <a:latin typeface="Times New Roman" pitchFamily="18" charset="0"/>
                <a:cs typeface="Times New Roman" pitchFamily="18" charset="0"/>
                <a:hlinkClick r:id="rId5"/>
              </a:rPr>
              <a:t>www.tusachkhoahockythuat.com</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Các</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yếu</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tố</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ảnh</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hưởng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đến</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tính</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công</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tác</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của</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hỗn</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hợp</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bê</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tông</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91465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6292" y="2579885"/>
            <a:ext cx="9484961" cy="82227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3600" b="1" cap="all" spc="0" dirty="0" err="1"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Xin</a:t>
            </a:r>
            <a:r>
              <a:rPr lang="en-US" sz="3600" b="1" cap="all" spc="0"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spc="0" dirty="0" err="1"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chân</a:t>
            </a:r>
            <a:r>
              <a:rPr lang="en-US" sz="3600" b="1" cap="all" spc="0"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spc="0" dirty="0" err="1"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thành</a:t>
            </a:r>
            <a:r>
              <a:rPr lang="en-US" sz="3600" b="1" cap="all" spc="0"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spc="0" dirty="0" err="1"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cảm</a:t>
            </a:r>
            <a:r>
              <a:rPr lang="en-US" sz="3600" b="1" cap="all" spc="0"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spc="0" dirty="0" err="1"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ơn</a:t>
            </a:r>
            <a:r>
              <a:rPr lang="en-US" sz="3600" b="1" cap="all" spc="0" dirty="0" smtClean="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endParaRPr lang="en-US" sz="3600" b="1" cap="all" spc="0" dirty="0">
              <a:ln/>
              <a:solidFill>
                <a:srgbClr val="00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76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783" y="1158794"/>
            <a:ext cx="9655444" cy="5056026"/>
          </a:xfrm>
        </p:spPr>
        <p:txBody>
          <a:bodyPr>
            <a:noAutofit/>
          </a:bodyPr>
          <a:lstStyle/>
          <a:p>
            <a:pPr algn="just">
              <a:lnSpc>
                <a:spcPct val="150000"/>
              </a:lnSpc>
            </a:pPr>
            <a:r>
              <a:rPr lang="vi-VN" sz="2400" dirty="0">
                <a:solidFill>
                  <a:schemeClr val="tx1"/>
                </a:solidFill>
                <a:latin typeface="Times New Roman" panose="02020603050405020304" pitchFamily="18" charset="0"/>
                <a:cs typeface="Times New Roman" panose="02020603050405020304" pitchFamily="18" charset="0"/>
              </a:rPr>
              <a:t>Vì vậy, cần phải nhận thức được thực tế sử dụng nguồn nước cho mục đích xây dựng và đánh giá chất lượng nước trước khi xây dựng.</a:t>
            </a:r>
            <a:endParaRPr lang="en-GB"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Nhận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thấy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tế</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của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người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đang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tôi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ctr">
              <a:lnSpc>
                <a:spcPct val="150000"/>
              </a:lnSpc>
              <a:buNone/>
            </a:pPr>
            <a:r>
              <a:rPr lang="en-GB" sz="2600" b="1" i="1" dirty="0">
                <a:solidFill>
                  <a:srgbClr val="0000CC"/>
                </a:solidFill>
                <a:latin typeface="Times New Roman" panose="02020603050405020304" pitchFamily="18" charset="0"/>
                <a:cs typeface="Times New Roman" panose="02020603050405020304" pitchFamily="18" charset="0"/>
              </a:rPr>
              <a:t>“</a:t>
            </a:r>
            <a:r>
              <a:rPr lang="en-GB" sz="2600" b="1" i="1" dirty="0" err="1">
                <a:solidFill>
                  <a:srgbClr val="0000CC"/>
                </a:solidFill>
                <a:latin typeface="Times New Roman" panose="02020603050405020304" pitchFamily="18" charset="0"/>
                <a:cs typeface="Times New Roman" panose="02020603050405020304" pitchFamily="18" charset="0"/>
              </a:rPr>
              <a:t>Đánh</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giá</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chất</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lượng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nước</a:t>
            </a:r>
            <a:r>
              <a:rPr lang="en-GB" sz="2600" b="1" i="1" dirty="0">
                <a:solidFill>
                  <a:srgbClr val="0000CC"/>
                </a:solidFill>
                <a:latin typeface="Times New Roman" panose="02020603050405020304" pitchFamily="18" charset="0"/>
                <a:cs typeface="Times New Roman" panose="02020603050405020304" pitchFamily="18" charset="0"/>
              </a:rPr>
              <a:t> ở </a:t>
            </a:r>
            <a:r>
              <a:rPr lang="en-GB" sz="2600" b="1" i="1" dirty="0" err="1">
                <a:solidFill>
                  <a:srgbClr val="0000CC"/>
                </a:solidFill>
                <a:latin typeface="Times New Roman" panose="02020603050405020304" pitchFamily="18" charset="0"/>
                <a:cs typeface="Times New Roman" panose="02020603050405020304" pitchFamily="18" charset="0"/>
              </a:rPr>
              <a:t>khu</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vực</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phường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Khánh</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Bình</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huyện</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Tân</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Uyên</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tỉnh</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Bình</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Dương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dùng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cho</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xây</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dựng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công</a:t>
            </a:r>
            <a:r>
              <a:rPr lang="en-GB" sz="2600" b="1" i="1" dirty="0">
                <a:solidFill>
                  <a:srgbClr val="0000CC"/>
                </a:solidFill>
                <a:latin typeface="Times New Roman" panose="02020603050405020304" pitchFamily="18" charset="0"/>
                <a:cs typeface="Times New Roman" panose="02020603050405020304" pitchFamily="18" charset="0"/>
              </a:rPr>
              <a:t> </a:t>
            </a:r>
            <a:r>
              <a:rPr lang="en-GB" sz="2600" b="1" i="1" dirty="0" err="1">
                <a:solidFill>
                  <a:srgbClr val="0000CC"/>
                </a:solidFill>
                <a:latin typeface="Times New Roman" panose="02020603050405020304" pitchFamily="18" charset="0"/>
                <a:cs typeface="Times New Roman" panose="02020603050405020304" pitchFamily="18" charset="0"/>
              </a:rPr>
              <a:t>trình</a:t>
            </a:r>
            <a:r>
              <a:rPr lang="en-GB" sz="2600" b="1" i="1" dirty="0">
                <a:solidFill>
                  <a:srgbClr val="0000CC"/>
                </a:solidFill>
                <a:latin typeface="Times New Roman" panose="02020603050405020304" pitchFamily="18" charset="0"/>
                <a:cs typeface="Times New Roman" panose="02020603050405020304" pitchFamily="18" charset="0"/>
              </a:rPr>
              <a:t>”.</a:t>
            </a:r>
            <a:endParaRPr lang="en-US" sz="2600"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47252" y="356459"/>
            <a:ext cx="7253207" cy="523220"/>
          </a:xfrm>
          <a:prstGeom prst="rect">
            <a:avLst/>
          </a:prstGeom>
          <a:noFill/>
        </p:spPr>
        <p:txBody>
          <a:bodyPr wrap="square" rtlCol="0">
            <a:spAutoFit/>
          </a:bodyPr>
          <a:lstStyle/>
          <a:p>
            <a:r>
              <a:rPr lang="en-US" sz="2800" b="1" dirty="0" smtClean="0">
                <a:solidFill>
                  <a:srgbClr val="0000CC"/>
                </a:solidFill>
                <a:latin typeface="Times New Roman" pitchFamily="18" charset="0"/>
                <a:cs typeface="Times New Roman" pitchFamily="18" charset="0"/>
              </a:rPr>
              <a:t>ĐẶT VẤN ĐỀ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02951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977" y="422642"/>
            <a:ext cx="8911687" cy="724236"/>
          </a:xfrm>
        </p:spPr>
        <p:txBody>
          <a:bodyPr>
            <a:normAutofit/>
          </a:bodyPr>
          <a:lstStyle/>
          <a:p>
            <a:r>
              <a:rPr lang="en-GB" sz="2800" b="1" dirty="0" smtClean="0">
                <a:solidFill>
                  <a:srgbClr val="0000CC"/>
                </a:solidFill>
                <a:latin typeface="Times New Roman" panose="02020603050405020304" pitchFamily="18" charset="0"/>
                <a:cs typeface="Times New Roman" panose="02020603050405020304" pitchFamily="18" charset="0"/>
              </a:rPr>
              <a:t>MỤC TIÊU ĐỀ TÀI:</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3581" y="1295102"/>
            <a:ext cx="9249670" cy="5671383"/>
          </a:xfrm>
        </p:spPr>
        <p:txBody>
          <a:bodyPr>
            <a:noAutofit/>
          </a:bodyPr>
          <a:lstStyle/>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Khảo</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sát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trạng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được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người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dụng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xây</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dựng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công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trình</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nghiên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cứu</a:t>
            </a:r>
            <a:r>
              <a:rPr lang="en-GB" sz="2400" dirty="0" smtClean="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Lấy</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vị</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nhau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trên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hiện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tài</a:t>
            </a:r>
            <a:r>
              <a:rPr lang="en-GB" sz="2400" dirty="0">
                <a:solidFill>
                  <a:schemeClr val="tx1"/>
                </a:solidFill>
                <a:latin typeface="Times New Roman" panose="02020603050405020304" pitchFamily="18" charset="0"/>
                <a:cs typeface="Times New Roman" panose="02020603050405020304" pitchFamily="18" charset="0"/>
              </a:rPr>
              <a:t>. </a:t>
            </a:r>
            <a:endParaRPr lang="en-GB"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Đánh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giá</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qua </a:t>
            </a:r>
            <a:r>
              <a:rPr lang="en-GB" sz="2400" dirty="0" err="1">
                <a:solidFill>
                  <a:schemeClr val="tx1"/>
                </a:solidFill>
                <a:latin typeface="Times New Roman" panose="02020603050405020304" pitchFamily="18" charset="0"/>
                <a:cs typeface="Times New Roman" panose="02020603050405020304" pitchFamily="18" charset="0"/>
              </a:rPr>
              <a:t>thí</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nghiệm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kiểm</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tra</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độ</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bền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nén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bê</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M250</a:t>
            </a:r>
            <a:r>
              <a:rPr lang="en-GB" sz="2400" dirty="0" smtClean="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GB" sz="2400" dirty="0" err="1" smtClean="0">
                <a:solidFill>
                  <a:schemeClr val="tx1"/>
                </a:solidFill>
                <a:latin typeface="Times New Roman" panose="02020603050405020304" pitchFamily="18" charset="0"/>
                <a:cs typeface="Times New Roman" panose="02020603050405020304" pitchFamily="18" charset="0"/>
              </a:rPr>
              <a:t>Đưa</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ra</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kết</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luận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về</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chất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lượng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ảnh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hưởng</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đến </a:t>
            </a:r>
            <a:r>
              <a:rPr lang="en-US" sz="2400" dirty="0" err="1" smtClean="0">
                <a:solidFill>
                  <a:schemeClr val="tx1"/>
                </a:solidFill>
                <a:latin typeface="Times New Roman" panose="02020603050405020304" pitchFamily="18" charset="0"/>
                <a:cs typeface="Times New Roman" panose="02020603050405020304" pitchFamily="18" charset="0"/>
              </a:rPr>
              <a:t>mẫu</a:t>
            </a:r>
            <a:r>
              <a:rPr lang="en-US"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bê</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tông</a:t>
            </a:r>
            <a:r>
              <a:rPr lang="en-GB" sz="2400" dirty="0">
                <a:solidFill>
                  <a:schemeClr val="tx1"/>
                </a:solidFill>
                <a:latin typeface="Times New Roman" panose="02020603050405020304" pitchFamily="18" charset="0"/>
                <a:cs typeface="Times New Roman" panose="02020603050405020304" pitchFamily="18" charset="0"/>
              </a:rPr>
              <a:t> M250</a:t>
            </a:r>
            <a:r>
              <a:rPr lang="en-GB" sz="2400"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400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758" y="701611"/>
            <a:ext cx="8911687" cy="646751"/>
          </a:xfrm>
        </p:spPr>
        <p:txBody>
          <a:bodyPr>
            <a:normAutofit/>
          </a:bodyPr>
          <a:lstStyle/>
          <a:p>
            <a:r>
              <a:rPr lang="en-GB" sz="2800" b="1" dirty="0" err="1" smtClean="0">
                <a:solidFill>
                  <a:srgbClr val="0000CC"/>
                </a:solidFill>
                <a:latin typeface="Times New Roman" panose="02020603050405020304" pitchFamily="18" charset="0"/>
                <a:cs typeface="Times New Roman" panose="02020603050405020304" pitchFamily="18" charset="0"/>
              </a:rPr>
              <a:t>ĐỐI</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TƯỢNG</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NGHIÊN</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CỨU</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79252" y="1635843"/>
            <a:ext cx="9669941" cy="470647"/>
          </a:xfrm>
        </p:spPr>
        <p:txBody>
          <a:bodyPr>
            <a:noAutofit/>
          </a:bodyPr>
          <a:lstStyle/>
          <a:p>
            <a:r>
              <a:rPr lang="en-GB" sz="2400" dirty="0" err="1">
                <a:solidFill>
                  <a:schemeClr val="tx1"/>
                </a:solidFill>
                <a:latin typeface="Times New Roman" panose="02020603050405020304" pitchFamily="18" charset="0"/>
                <a:cs typeface="Times New Roman" panose="02020603050405020304" pitchFamily="18" charset="0"/>
              </a:rPr>
              <a:t>Nguồn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tại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phường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Khánh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Bình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huyện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Uyên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tỉnh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Bình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Dương</a:t>
            </a:r>
            <a:r>
              <a:rPr lang="en-GB"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48254" y="2666179"/>
            <a:ext cx="8911687" cy="6673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err="1" smtClean="0">
                <a:solidFill>
                  <a:srgbClr val="0000CC"/>
                </a:solidFill>
                <a:latin typeface="Times New Roman" panose="02020603050405020304" pitchFamily="18" charset="0"/>
                <a:cs typeface="Times New Roman" panose="02020603050405020304" pitchFamily="18" charset="0"/>
              </a:rPr>
              <a:t>PHẠM</a:t>
            </a:r>
            <a:r>
              <a:rPr lang="en-GB" sz="2800" b="1" dirty="0" smtClean="0">
                <a:solidFill>
                  <a:srgbClr val="0000CC"/>
                </a:solidFill>
                <a:latin typeface="Times New Roman" panose="02020603050405020304" pitchFamily="18" charset="0"/>
                <a:cs typeface="Times New Roman" panose="02020603050405020304" pitchFamily="18" charset="0"/>
              </a:rPr>
              <a:t> VI </a:t>
            </a:r>
            <a:r>
              <a:rPr lang="en-GB" sz="2800" b="1" dirty="0" err="1" smtClean="0">
                <a:solidFill>
                  <a:srgbClr val="0000CC"/>
                </a:solidFill>
                <a:latin typeface="Times New Roman" panose="02020603050405020304" pitchFamily="18" charset="0"/>
                <a:cs typeface="Times New Roman" panose="02020603050405020304" pitchFamily="18" charset="0"/>
              </a:rPr>
              <a:t>NGHIÊN</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CỨU</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341244" y="3637886"/>
            <a:ext cx="8915400" cy="475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400" dirty="0" err="1" smtClean="0">
                <a:solidFill>
                  <a:schemeClr val="tx1"/>
                </a:solidFill>
                <a:latin typeface="Times New Roman" panose="02020603050405020304" pitchFamily="18" charset="0"/>
                <a:cs typeface="Times New Roman" panose="02020603050405020304" pitchFamily="18" charset="0"/>
              </a:rPr>
              <a:t>Địa</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bàn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phường</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Khánh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Bình</a:t>
            </a:r>
            <a:r>
              <a:rPr lang="en-GB" sz="2400" dirty="0" smtClean="0">
                <a:solidFill>
                  <a:schemeClr val="tx1"/>
                </a:solidFill>
                <a:latin typeface="Times New Roman" panose="02020603050405020304" pitchFamily="18" charset="0"/>
                <a:cs typeface="Times New Roman" panose="02020603050405020304" pitchFamily="18" charset="0"/>
              </a:rPr>
              <a:t> – </a:t>
            </a:r>
            <a:r>
              <a:rPr lang="en-GB" sz="2400" dirty="0" err="1" smtClean="0">
                <a:solidFill>
                  <a:schemeClr val="tx1"/>
                </a:solidFill>
                <a:latin typeface="Times New Roman" panose="02020603050405020304" pitchFamily="18" charset="0"/>
                <a:cs typeface="Times New Roman" panose="02020603050405020304" pitchFamily="18" charset="0"/>
              </a:rPr>
              <a:t>huyện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Tân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Uyên</a:t>
            </a:r>
            <a:r>
              <a:rPr lang="en-GB" sz="2400" dirty="0" smtClean="0">
                <a:solidFill>
                  <a:schemeClr val="tx1"/>
                </a:solidFill>
                <a:latin typeface="Times New Roman" panose="02020603050405020304" pitchFamily="18" charset="0"/>
                <a:cs typeface="Times New Roman" panose="02020603050405020304" pitchFamily="18" charset="0"/>
              </a:rPr>
              <a:t> – </a:t>
            </a:r>
            <a:r>
              <a:rPr lang="en-GB" sz="2400" dirty="0" err="1" smtClean="0">
                <a:solidFill>
                  <a:schemeClr val="tx1"/>
                </a:solidFill>
                <a:latin typeface="Times New Roman" panose="02020603050405020304" pitchFamily="18" charset="0"/>
                <a:cs typeface="Times New Roman" panose="02020603050405020304" pitchFamily="18" charset="0"/>
              </a:rPr>
              <a:t>tỉnh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Bình</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Dương</a:t>
            </a:r>
            <a:r>
              <a:rPr lang="en-GB"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279252" y="4524496"/>
            <a:ext cx="3874437" cy="5995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smtClean="0">
                <a:solidFill>
                  <a:srgbClr val="0000CC"/>
                </a:solidFill>
                <a:latin typeface="Times New Roman" panose="02020603050405020304" pitchFamily="18" charset="0"/>
                <a:cs typeface="Times New Roman" panose="02020603050405020304" pitchFamily="18" charset="0"/>
              </a:rPr>
              <a:t>CÁCH TIẾP CẬN: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2281774" y="5264288"/>
            <a:ext cx="9388449" cy="14619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GB" sz="2400" dirty="0" err="1">
                <a:solidFill>
                  <a:schemeClr val="tx1"/>
                </a:solidFill>
                <a:latin typeface="Times New Roman" panose="02020603050405020304" pitchFamily="18" charset="0"/>
                <a:cs typeface="Times New Roman" panose="02020603050405020304" pitchFamily="18" charset="0"/>
              </a:rPr>
              <a:t>Trực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tiếp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làm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việc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với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người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dân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trong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khu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phố</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phỏng</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vấn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xin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số</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liệu</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thu</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thập</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mẫu</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nước</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và</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các</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tài</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liệu</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liên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quan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đến</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đề</a:t>
            </a:r>
            <a:r>
              <a:rPr lang="en-GB" sz="2400" dirty="0" smtClean="0">
                <a:solidFill>
                  <a:schemeClr val="tx1"/>
                </a:solidFill>
                <a:latin typeface="Times New Roman" panose="02020603050405020304" pitchFamily="18" charset="0"/>
                <a:cs typeface="Times New Roman" panose="02020603050405020304" pitchFamily="18" charset="0"/>
              </a:rPr>
              <a:t> </a:t>
            </a:r>
            <a:r>
              <a:rPr lang="en-GB" sz="2400" dirty="0" err="1" smtClean="0">
                <a:solidFill>
                  <a:schemeClr val="tx1"/>
                </a:solidFill>
                <a:latin typeface="Times New Roman" panose="02020603050405020304" pitchFamily="18" charset="0"/>
                <a:cs typeface="Times New Roman" panose="02020603050405020304" pitchFamily="18" charset="0"/>
              </a:rPr>
              <a:t>tài</a:t>
            </a:r>
            <a:r>
              <a:rPr lang="en-GB"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5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44" y="703187"/>
            <a:ext cx="9378441" cy="734043"/>
          </a:xfrm>
        </p:spPr>
        <p:txBody>
          <a:bodyPr>
            <a:normAutofit/>
          </a:bodyPr>
          <a:lstStyle/>
          <a:p>
            <a:r>
              <a:rPr lang="en-GB" sz="2800" b="1" dirty="0" err="1" smtClean="0">
                <a:solidFill>
                  <a:srgbClr val="0000CC"/>
                </a:solidFill>
                <a:latin typeface="Times New Roman" panose="02020603050405020304" pitchFamily="18" charset="0"/>
                <a:cs typeface="Times New Roman" panose="02020603050405020304" pitchFamily="18" charset="0"/>
              </a:rPr>
              <a:t>PHƯƠNG</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PHÁP</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NGHIÊN</a:t>
            </a:r>
            <a:r>
              <a:rPr lang="en-GB" sz="2800" b="1" dirty="0" smtClean="0">
                <a:solidFill>
                  <a:srgbClr val="0000CC"/>
                </a:solidFill>
                <a:latin typeface="Times New Roman" panose="02020603050405020304" pitchFamily="18" charset="0"/>
                <a:cs typeface="Times New Roman" panose="02020603050405020304" pitchFamily="18" charset="0"/>
              </a:rPr>
              <a:t> </a:t>
            </a:r>
            <a:r>
              <a:rPr lang="en-GB" sz="2800" b="1" dirty="0" err="1" smtClean="0">
                <a:solidFill>
                  <a:srgbClr val="0000CC"/>
                </a:solidFill>
                <a:latin typeface="Times New Roman" panose="02020603050405020304" pitchFamily="18" charset="0"/>
                <a:cs typeface="Times New Roman" panose="02020603050405020304" pitchFamily="18" charset="0"/>
              </a:rPr>
              <a:t>CỨU</a:t>
            </a:r>
            <a:r>
              <a:rPr lang="en-GB" sz="2800" b="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78240" y="1545716"/>
            <a:ext cx="10203127" cy="5846958"/>
          </a:xfrm>
        </p:spPr>
        <p:txBody>
          <a:bodyPr>
            <a:noAutofit/>
          </a:bodyPr>
          <a:lstStyle/>
          <a:p>
            <a:pPr>
              <a:lnSpc>
                <a:spcPct val="150000"/>
              </a:lnSpc>
            </a:pPr>
            <a:r>
              <a:rPr lang="en-GB" sz="2800" dirty="0" err="1">
                <a:solidFill>
                  <a:schemeClr val="tx1"/>
                </a:solidFill>
                <a:latin typeface="Times New Roman" pitchFamily="18" charset="0"/>
                <a:cs typeface="Times New Roman" pitchFamily="18" charset="0"/>
              </a:rPr>
              <a:t>Phương</a:t>
            </a:r>
            <a:r>
              <a:rPr lang="en-GB" sz="2800" dirty="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tổng</a:t>
            </a:r>
            <a:r>
              <a:rPr lang="en-GB" sz="2800" dirty="0" smtClean="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hợp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tài</a:t>
            </a:r>
            <a:r>
              <a:rPr lang="en-GB" sz="2800" dirty="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liệu</a:t>
            </a:r>
            <a:endParaRPr lang="en-GB" sz="2800" dirty="0" smtClean="0">
              <a:solidFill>
                <a:schemeClr val="tx1"/>
              </a:solidFill>
              <a:latin typeface="Times New Roman" pitchFamily="18" charset="0"/>
              <a:cs typeface="Times New Roman" pitchFamily="18" charset="0"/>
            </a:endParaRPr>
          </a:p>
          <a:p>
            <a:pPr>
              <a:lnSpc>
                <a:spcPct val="150000"/>
              </a:lnSpc>
            </a:pPr>
            <a:r>
              <a:rPr lang="en-GB" sz="2800" dirty="0" err="1" smtClean="0">
                <a:solidFill>
                  <a:schemeClr val="tx1"/>
                </a:solidFill>
                <a:latin typeface="Times New Roman" panose="02020603050405020304" pitchFamily="18" charset="0"/>
                <a:cs typeface="Times New Roman" panose="02020603050405020304" pitchFamily="18" charset="0"/>
              </a:rPr>
              <a:t>Phương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phỏng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vấn</a:t>
            </a:r>
            <a:r>
              <a:rPr lang="en-GB" sz="2800" dirty="0">
                <a:solidFill>
                  <a:schemeClr val="tx1"/>
                </a:solidFill>
                <a:latin typeface="Times New Roman" panose="02020603050405020304" pitchFamily="18" charset="0"/>
                <a:cs typeface="Times New Roman" panose="02020603050405020304" pitchFamily="18" charset="0"/>
              </a:rPr>
              <a:t> </a:t>
            </a:r>
          </a:p>
          <a:p>
            <a:pPr>
              <a:lnSpc>
                <a:spcPct val="150000"/>
              </a:lnSpc>
            </a:pPr>
            <a:r>
              <a:rPr lang="en-GB" sz="2800" dirty="0" err="1" smtClean="0">
                <a:solidFill>
                  <a:schemeClr val="tx1"/>
                </a:solidFill>
                <a:latin typeface="Times New Roman" pitchFamily="18" charset="0"/>
                <a:cs typeface="Times New Roman" pitchFamily="18" charset="0"/>
              </a:rPr>
              <a:t>Phương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thống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kê</a:t>
            </a:r>
            <a:endParaRPr lang="en-GB" sz="2800" dirty="0">
              <a:solidFill>
                <a:schemeClr val="tx1"/>
              </a:solidFill>
              <a:latin typeface="Times New Roman" pitchFamily="18" charset="0"/>
              <a:cs typeface="Times New Roman" pitchFamily="18" charset="0"/>
            </a:endParaRPr>
          </a:p>
          <a:p>
            <a:pPr>
              <a:lnSpc>
                <a:spcPct val="150000"/>
              </a:lnSpc>
            </a:pPr>
            <a:r>
              <a:rPr lang="en-GB" sz="2800" dirty="0" err="1" smtClean="0">
                <a:solidFill>
                  <a:schemeClr val="tx1"/>
                </a:solidFill>
                <a:latin typeface="Times New Roman" panose="02020603050405020304" pitchFamily="18" charset="0"/>
                <a:cs typeface="Times New Roman" panose="02020603050405020304" pitchFamily="18" charset="0"/>
              </a:rPr>
              <a:t>Phương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thực</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nghiệm</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286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646" y="546620"/>
            <a:ext cx="10689107" cy="1280890"/>
          </a:xfrm>
        </p:spPr>
        <p:txBody>
          <a:bodyPr>
            <a:noAutofit/>
          </a:bodyPr>
          <a:lstStyle/>
          <a:p>
            <a:pPr algn="ctr"/>
            <a:r>
              <a:rPr lang="en-GB" sz="4000" b="1" dirty="0" smtClean="0">
                <a:solidFill>
                  <a:srgbClr val="0000CC"/>
                </a:solidFill>
                <a:latin typeface="Times New Roman" panose="02020603050405020304" pitchFamily="18" charset="0"/>
                <a:cs typeface="Times New Roman" panose="02020603050405020304" pitchFamily="18" charset="0"/>
              </a:rPr>
              <a:t>NỘI DUNG </a:t>
            </a:r>
            <a:br>
              <a:rPr lang="en-GB" sz="4000" b="1" dirty="0" smtClean="0">
                <a:solidFill>
                  <a:srgbClr val="0000CC"/>
                </a:solidFill>
                <a:latin typeface="Times New Roman" panose="02020603050405020304" pitchFamily="18" charset="0"/>
                <a:cs typeface="Times New Roman" panose="02020603050405020304" pitchFamily="18" charset="0"/>
              </a:rPr>
            </a:br>
            <a:r>
              <a:rPr lang="en-GB" sz="4000" b="1" dirty="0" smtClean="0">
                <a:solidFill>
                  <a:srgbClr val="0000CC"/>
                </a:solidFill>
                <a:latin typeface="Times New Roman" panose="02020603050405020304" pitchFamily="18" charset="0"/>
                <a:cs typeface="Times New Roman" panose="02020603050405020304" pitchFamily="18" charset="0"/>
              </a:rPr>
              <a:t>NGHIÊN CỨU</a:t>
            </a:r>
            <a:r>
              <a:rPr lang="en-GB" sz="4000" dirty="0" smtClean="0">
                <a:solidFill>
                  <a:srgbClr val="0000CC"/>
                </a:solidFill>
                <a:latin typeface="Times New Roman" panose="02020603050405020304" pitchFamily="18" charset="0"/>
                <a:cs typeface="Times New Roman" panose="02020603050405020304" pitchFamily="18" charset="0"/>
              </a:rPr>
              <a:t> </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9349" y="2495234"/>
            <a:ext cx="10600841" cy="4216539"/>
          </a:xfrm>
          <a:prstGeom prst="rect">
            <a:avLst/>
          </a:prstGeom>
          <a:noFill/>
        </p:spPr>
        <p:txBody>
          <a:bodyPr wrap="square" rtlCol="0">
            <a:spAutoFit/>
          </a:bodyPr>
          <a:lstStyle/>
          <a:p>
            <a:pPr algn="just">
              <a:lnSpc>
                <a:spcPct val="150000"/>
              </a:lnSpc>
              <a:spcBef>
                <a:spcPts val="1200"/>
              </a:spcBef>
              <a:spcAft>
                <a:spcPts val="1200"/>
              </a:spcAft>
            </a:pPr>
            <a:r>
              <a:rPr lang="en-GB" sz="2400" b="1" dirty="0">
                <a:solidFill>
                  <a:srgbClr val="002060"/>
                </a:solidFill>
                <a:latin typeface="Times New Roman" panose="02020603050405020304" pitchFamily="18" charset="0"/>
                <a:cs typeface="Times New Roman" panose="02020603050405020304" pitchFamily="18" charset="0"/>
              </a:rPr>
              <a:t>CHƯƠNG 1 </a:t>
            </a:r>
            <a:r>
              <a:rPr lang="en-GB" sz="2400" b="1" dirty="0" smtClean="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TỔNG QUAN THỰC TRẠNG TẠI KHU VỰC NGHIÊN </a:t>
            </a:r>
            <a:r>
              <a:rPr lang="en-GB" sz="2400" b="1" dirty="0" smtClean="0">
                <a:solidFill>
                  <a:srgbClr val="002060"/>
                </a:solidFill>
                <a:latin typeface="Times New Roman" panose="02020603050405020304" pitchFamily="18" charset="0"/>
                <a:cs typeface="Times New Roman" panose="02020603050405020304" pitchFamily="18" charset="0"/>
              </a:rPr>
              <a:t>CỨU.</a:t>
            </a:r>
          </a:p>
          <a:p>
            <a:pPr algn="just">
              <a:lnSpc>
                <a:spcPct val="150000"/>
              </a:lnSpc>
              <a:spcBef>
                <a:spcPts val="1200"/>
              </a:spcBef>
              <a:spcAft>
                <a:spcPts val="1200"/>
              </a:spcAft>
            </a:pPr>
            <a:r>
              <a:rPr lang="en-GB" sz="2400" b="1" dirty="0" smtClean="0">
                <a:solidFill>
                  <a:srgbClr val="002060"/>
                </a:solidFill>
                <a:latin typeface="Times New Roman" panose="02020603050405020304" pitchFamily="18" charset="0"/>
                <a:cs typeface="Times New Roman" panose="02020603050405020304" pitchFamily="18" charset="0"/>
              </a:rPr>
              <a:t>CHƯƠNG 2. ĐÚC MẪU, THÍ NGHIỆM CƯỜNG ĐỘ CHỊU NÉN MẪU BÊ TÔNG M250.</a:t>
            </a:r>
          </a:p>
          <a:p>
            <a:pPr algn="just">
              <a:lnSpc>
                <a:spcPct val="150000"/>
              </a:lnSpc>
              <a:spcBef>
                <a:spcPts val="1200"/>
              </a:spcBef>
              <a:spcAft>
                <a:spcPts val="1200"/>
              </a:spcAft>
            </a:pPr>
            <a:r>
              <a:rPr lang="en-GB" sz="2400" b="1" dirty="0" smtClean="0">
                <a:solidFill>
                  <a:srgbClr val="002060"/>
                </a:solidFill>
                <a:latin typeface="Times New Roman" panose="02020603050405020304" pitchFamily="18" charset="0"/>
                <a:cs typeface="Times New Roman" panose="02020603050405020304" pitchFamily="18" charset="0"/>
              </a:rPr>
              <a:t>CHƯƠNG 3.  KẾT QUẢ NGHIÊN CỨU VÀ THẢO LUẬN.</a:t>
            </a:r>
          </a:p>
          <a:p>
            <a:pPr algn="just">
              <a:lnSpc>
                <a:spcPct val="150000"/>
              </a:lnSpc>
              <a:spcBef>
                <a:spcPts val="1200"/>
              </a:spcBef>
              <a:spcAft>
                <a:spcPts val="1200"/>
              </a:spcAft>
            </a:pPr>
            <a:r>
              <a:rPr lang="en-GB" sz="2400" b="1" dirty="0" smtClean="0">
                <a:solidFill>
                  <a:srgbClr val="002060"/>
                </a:solidFill>
                <a:latin typeface="Times New Roman" panose="02020603050405020304" pitchFamily="18" charset="0"/>
                <a:cs typeface="Times New Roman" panose="02020603050405020304" pitchFamily="18" charset="0"/>
              </a:rPr>
              <a:t>CHƯƠNG 4.  KẾT LUẬN VÀ KIẾN NGHỊ.</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538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694</TotalTime>
  <Words>4019</Words>
  <Application>Microsoft Office PowerPoint</Application>
  <PresentationFormat>Custom</PresentationFormat>
  <Paragraphs>323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Wisp</vt:lpstr>
      <vt:lpstr>BÁO CÁO KẾT QUẢ  NGHIÊN CỨU KHOA HỌC </vt:lpstr>
      <vt:lpstr>TÊN ĐỀ TÀI: </vt:lpstr>
      <vt:lpstr>PowerPoint Presentation</vt:lpstr>
      <vt:lpstr>PowerPoint Presentation</vt:lpstr>
      <vt:lpstr>PowerPoint Presentation</vt:lpstr>
      <vt:lpstr>MỤC TIÊU ĐỀ TÀI:</vt:lpstr>
      <vt:lpstr>ĐỐI TƯỢNG NGHIÊN CỨU:</vt:lpstr>
      <vt:lpstr>PHƯƠNG PHÁP NGHIÊN CỨU:</vt:lpstr>
      <vt:lpstr>NỘI DUNG  NGHIÊN CỨU </vt:lpstr>
      <vt:lpstr>PowerPoint Presentation</vt:lpstr>
      <vt:lpstr>1.1. Khảo sát điều kiện tự nhiên, kinh tế-xã hội tại khu vực nghiên cứu.</vt:lpstr>
      <vt:lpstr>PowerPoint Presentation</vt:lpstr>
      <vt:lpstr>PowerPoint Presentation</vt:lpstr>
      <vt:lpstr>PowerPoint Presentation</vt:lpstr>
      <vt:lpstr>1.2. Hiện trạng sử dụng nước trộn bê tông trong khu vực. </vt:lpstr>
      <vt:lpstr>PowerPoint Presentation</vt:lpstr>
      <vt:lpstr>Hình ảnh minh họa cách người dân sử dụng nguồn nước để sản xuất bê tông trong các hoạt động xây dựng.</vt:lpstr>
      <vt:lpstr>Hình ảnh minh họa cách người dân sử dụng nguồn nước để sản xuất bê tông trong các hoạt động xây dựng.</vt:lpstr>
      <vt:lpstr>Hình ảnh minh họa cách người dân sử dụng nguồn nước để sản xuất bê tông trong các hoạt động xây dựng.</vt:lpstr>
      <vt:lpstr>1.3. Đặc điểm nước dùng cho mục đích xây dựng.</vt:lpstr>
      <vt:lpstr>PowerPoint Presentation</vt:lpstr>
      <vt:lpstr>CHƯƠNG 2</vt:lpstr>
      <vt:lpstr>PowerPoint Presentation</vt:lpstr>
      <vt:lpstr>Mẫu 1 </vt:lpstr>
      <vt:lpstr>  Mẫu 2</vt:lpstr>
      <vt:lpstr>Mẫu 3 </vt:lpstr>
      <vt:lpstr>Mẫu 4</vt:lpstr>
      <vt:lpstr>Mẫu 5</vt:lpstr>
      <vt:lpstr>2.2. Thiết kế hỗn hợp bê tông M250</vt:lpstr>
      <vt:lpstr>2.3. Đúc mẫu cấp phối bê tông M250 bằng nguồn nước ở khu vực. </vt:lpstr>
      <vt:lpstr>Trình tự đúc mẫu bê tông thí nghiệm</vt:lpstr>
      <vt:lpstr>PowerPoint Presentation</vt:lpstr>
      <vt:lpstr>PowerPoint Presentation</vt:lpstr>
      <vt:lpstr>PowerPoint Presentation</vt:lpstr>
      <vt:lpstr>PowerPoint Presentation</vt:lpstr>
      <vt:lpstr>CHƯƠNG 3  KẾT QUẢ NGHIÊN CỨU VÀ THẢO LUẬN </vt:lpstr>
      <vt:lpstr>PowerPoint Presentation</vt:lpstr>
      <vt:lpstr>PowerPoint Presentation</vt:lpstr>
      <vt:lpstr>PowerPoint Presentation</vt:lpstr>
      <vt:lpstr>CHƯƠNG 4 KẾT LUẬN VÀ KIẾN NGHỊ </vt:lpstr>
      <vt:lpstr>PowerPoint Presentation</vt:lpstr>
      <vt:lpstr>MỘT VÀI HẠN CHẾ:</vt:lpstr>
      <vt:lpstr>TÀI LIỆU THAM KHẢO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THUYẾT MINH ĐỀ TÀI   NGHIÊN CỨU KHOA HỌC SINH VIÊN Năm học 2016-2017</dc:title>
  <dc:creator>Thế Anh Lê</dc:creator>
  <cp:lastModifiedBy>USER</cp:lastModifiedBy>
  <cp:revision>87</cp:revision>
  <dcterms:created xsi:type="dcterms:W3CDTF">2017-05-03T15:47:11Z</dcterms:created>
  <dcterms:modified xsi:type="dcterms:W3CDTF">2017-06-16T06:24:58Z</dcterms:modified>
</cp:coreProperties>
</file>